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5143500" cx="9144000"/>
  <p:notesSz cx="9144000" cy="51435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54" roundtripDataSignature="AMtx7mhn+5CxtyqaWVeZ8Hp6TLbHpaBW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0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2" name="Google Shape;122;p10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9" name="Google Shape;129;p1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7" name="Google Shape;137;p1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4" name="Google Shape;144;p1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3" name="Google Shape;153;p1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1" name="Google Shape;161;p15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2" name="Google Shape;172;p16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" name="Google Shape;188;p2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3514746017_0_4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6" name="Google Shape;196;g33514746017_0_4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7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4" name="Google Shape;204;p17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" name="Google Shape;57;p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3" name="Google Shape;213;p18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9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1" name="Google Shape;221;p19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0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3" name="Google Shape;233;p20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1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1" name="Google Shape;241;p2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8" name="Google Shape;248;p2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9" name="Google Shape;259;p2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5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9" name="Google Shape;269;p25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6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9" name="Google Shape;279;p26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7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6" name="Google Shape;286;p27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8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3" name="Google Shape;293;p28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" name="Google Shape;68;p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9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1" name="Google Shape;301;p29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0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8" name="Google Shape;308;p30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1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9" name="Google Shape;319;p3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6" name="Google Shape;356;p3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1" name="Google Shape;371;p3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8" name="Google Shape;378;p3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5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6" name="Google Shape;386;p35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6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6" name="Google Shape;396;p36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7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7" name="Google Shape;407;p37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8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4" name="Google Shape;414;p38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" name="Google Shape;75;p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0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1" name="Google Shape;421;p40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1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1" name="Google Shape;431;p4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2" name="Google Shape;442;p4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0" name="Google Shape;450;p4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1" name="Google Shape;461;p4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5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8" name="Google Shape;468;p45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6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5" name="Google Shape;475;p46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7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6" name="Google Shape;486;p47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8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3" name="Google Shape;493;p48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5" name="Google Shape;85;p5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" name="Google Shape;92;p6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7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" name="Google Shape;99;p7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7" name="Google Shape;107;p8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9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" name="Google Shape;114;p9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0"/>
          <p:cNvSpPr txBox="1"/>
          <p:nvPr>
            <p:ph type="title"/>
          </p:nvPr>
        </p:nvSpPr>
        <p:spPr>
          <a:xfrm>
            <a:off x="554630" y="1565041"/>
            <a:ext cx="8034739" cy="1152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200">
                <a:solidFill>
                  <a:srgbClr val="4A4A4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50"/>
          <p:cNvSpPr txBox="1"/>
          <p:nvPr>
            <p:ph idx="1" type="body"/>
          </p:nvPr>
        </p:nvSpPr>
        <p:spPr>
          <a:xfrm>
            <a:off x="159830" y="847800"/>
            <a:ext cx="8824339" cy="3482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0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0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0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1"/>
          <p:cNvSpPr txBox="1"/>
          <p:nvPr>
            <p:ph type="title"/>
          </p:nvPr>
        </p:nvSpPr>
        <p:spPr>
          <a:xfrm>
            <a:off x="554630" y="1565041"/>
            <a:ext cx="8034739" cy="1152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200">
                <a:solidFill>
                  <a:srgbClr val="4A4A4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1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1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1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2"/>
          <p:cNvSpPr txBox="1"/>
          <p:nvPr>
            <p:ph type="title"/>
          </p:nvPr>
        </p:nvSpPr>
        <p:spPr>
          <a:xfrm>
            <a:off x="554630" y="1565041"/>
            <a:ext cx="8034739" cy="1152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200">
                <a:solidFill>
                  <a:srgbClr val="4A4A4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2"/>
          <p:cNvSpPr txBox="1"/>
          <p:nvPr>
            <p:ph idx="1" type="body"/>
          </p:nvPr>
        </p:nvSpPr>
        <p:spPr>
          <a:xfrm>
            <a:off x="627850" y="962990"/>
            <a:ext cx="3597910" cy="3101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2"/>
          <p:cNvSpPr txBox="1"/>
          <p:nvPr>
            <p:ph idx="2" type="body"/>
          </p:nvPr>
        </p:nvSpPr>
        <p:spPr>
          <a:xfrm>
            <a:off x="4759474" y="962990"/>
            <a:ext cx="4037965" cy="3101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2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2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2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3"/>
          <p:cNvSpPr txBox="1"/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3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3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4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9"/>
          <p:cNvSpPr/>
          <p:nvPr/>
        </p:nvSpPr>
        <p:spPr>
          <a:xfrm>
            <a:off x="321468" y="228600"/>
            <a:ext cx="236220" cy="236220"/>
          </a:xfrm>
          <a:custGeom>
            <a:rect b="b" l="l" r="r" t="t"/>
            <a:pathLst>
              <a:path extrusionOk="0" h="236220" w="236220">
                <a:moveTo>
                  <a:pt x="0" y="0"/>
                </a:moveTo>
                <a:lnTo>
                  <a:pt x="235799" y="0"/>
                </a:lnTo>
                <a:lnTo>
                  <a:pt x="235799" y="235799"/>
                </a:lnTo>
                <a:lnTo>
                  <a:pt x="0" y="235799"/>
                </a:lnTo>
                <a:lnTo>
                  <a:pt x="0" y="0"/>
                </a:lnTo>
                <a:close/>
              </a:path>
            </a:pathLst>
          </a:custGeom>
          <a:solidFill>
            <a:srgbClr val="D354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49"/>
          <p:cNvSpPr/>
          <p:nvPr/>
        </p:nvSpPr>
        <p:spPr>
          <a:xfrm>
            <a:off x="0" y="4729162"/>
            <a:ext cx="9144000" cy="414655"/>
          </a:xfrm>
          <a:custGeom>
            <a:rect b="b" l="l" r="r" t="t"/>
            <a:pathLst>
              <a:path extrusionOk="0" h="414654" w="9144000">
                <a:moveTo>
                  <a:pt x="0" y="0"/>
                </a:moveTo>
                <a:lnTo>
                  <a:pt x="9143999" y="0"/>
                </a:lnTo>
                <a:lnTo>
                  <a:pt x="9143999" y="414337"/>
                </a:lnTo>
                <a:lnTo>
                  <a:pt x="0" y="414337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49"/>
          <p:cNvSpPr/>
          <p:nvPr/>
        </p:nvSpPr>
        <p:spPr>
          <a:xfrm>
            <a:off x="8626547" y="3408"/>
            <a:ext cx="239395" cy="239395"/>
          </a:xfrm>
          <a:custGeom>
            <a:rect b="b" l="l" r="r" t="t"/>
            <a:pathLst>
              <a:path extrusionOk="0" h="239395" w="239395">
                <a:moveTo>
                  <a:pt x="0" y="0"/>
                </a:moveTo>
                <a:lnTo>
                  <a:pt x="239399" y="0"/>
                </a:lnTo>
                <a:lnTo>
                  <a:pt x="239399" y="239399"/>
                </a:lnTo>
                <a:lnTo>
                  <a:pt x="0" y="239399"/>
                </a:lnTo>
                <a:lnTo>
                  <a:pt x="0" y="0"/>
                </a:lnTo>
                <a:close/>
              </a:path>
            </a:pathLst>
          </a:custGeom>
          <a:solidFill>
            <a:srgbClr val="D354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;p49"/>
          <p:cNvSpPr/>
          <p:nvPr/>
        </p:nvSpPr>
        <p:spPr>
          <a:xfrm>
            <a:off x="8902558" y="3408"/>
            <a:ext cx="239395" cy="239395"/>
          </a:xfrm>
          <a:custGeom>
            <a:rect b="b" l="l" r="r" t="t"/>
            <a:pathLst>
              <a:path extrusionOk="0" h="239395" w="239395">
                <a:moveTo>
                  <a:pt x="0" y="0"/>
                </a:moveTo>
                <a:lnTo>
                  <a:pt x="239399" y="0"/>
                </a:lnTo>
                <a:lnTo>
                  <a:pt x="239399" y="239399"/>
                </a:lnTo>
                <a:lnTo>
                  <a:pt x="0" y="239399"/>
                </a:lnTo>
                <a:lnTo>
                  <a:pt x="0" y="0"/>
                </a:lnTo>
                <a:close/>
              </a:path>
            </a:pathLst>
          </a:custGeom>
          <a:solidFill>
            <a:srgbClr val="F39B1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49"/>
          <p:cNvSpPr/>
          <p:nvPr/>
        </p:nvSpPr>
        <p:spPr>
          <a:xfrm>
            <a:off x="0" y="4109057"/>
            <a:ext cx="1497085" cy="1034442"/>
          </a:xfrm>
          <a:prstGeom prst="rect">
            <a:avLst/>
          </a:pr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49"/>
          <p:cNvSpPr txBox="1"/>
          <p:nvPr>
            <p:ph type="title"/>
          </p:nvPr>
        </p:nvSpPr>
        <p:spPr>
          <a:xfrm>
            <a:off x="554630" y="1565041"/>
            <a:ext cx="8034739" cy="1152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200" u="none" cap="none" strike="noStrike">
                <a:solidFill>
                  <a:srgbClr val="4A4A4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49"/>
          <p:cNvSpPr txBox="1"/>
          <p:nvPr>
            <p:ph idx="1" type="body"/>
          </p:nvPr>
        </p:nvSpPr>
        <p:spPr>
          <a:xfrm>
            <a:off x="159830" y="847800"/>
            <a:ext cx="8824339" cy="3482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49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49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49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hyperlink" Target="http://www.keepcoding.io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keepcoding.io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keepcoding.io/" TargetMode="External"/><Relationship Id="rId4" Type="http://schemas.openxmlformats.org/officeDocument/2006/relationships/image" Target="../media/image7.png"/><Relationship Id="rId5" Type="http://schemas.openxmlformats.org/officeDocument/2006/relationships/hyperlink" Target="https://blogs.nvidia.com/blog/2016/07/29/whats-difference-artificial-intelligence-machine-learning-deep-learning-ai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hyperlink" Target="http://www.keepcoding.io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keepcoding.io/" TargetMode="External"/><Relationship Id="rId4" Type="http://schemas.openxmlformats.org/officeDocument/2006/relationships/hyperlink" Target="https://www.theverge.com/2019/3/5/18251326/ai-startups-europe-fake-40-percent-mmc-report" TargetMode="External"/><Relationship Id="rId5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ww.keepcoding.io/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hackernoon.com/navigating-the-data-science-career-landscape-db746a61ac62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hyperlink" Target="http://www.keepcoding.io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hyperlink" Target="http://www.keepcoding.io/" TargetMode="External"/><Relationship Id="rId5" Type="http://schemas.openxmlformats.org/officeDocument/2006/relationships/hyperlink" Target="https://medium.com/marketing-and-entrepreneurship/10-companies-using-machine-learning-in-cool-ways-887c25f913c3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keepcoding.io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keepcoding.io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5" Type="http://schemas.openxmlformats.org/officeDocument/2006/relationships/hyperlink" Target="https://es.wikipedia.org/wiki/Iris_flor_conjunto_de_datos" TargetMode="External"/><Relationship Id="rId6" Type="http://schemas.openxmlformats.org/officeDocument/2006/relationships/hyperlink" Target="http://www.keepcoding.io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hyperlink" Target="http://www.keepcoding.io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www.keepcoding.io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jpg"/><Relationship Id="rId4" Type="http://schemas.openxmlformats.org/officeDocument/2006/relationships/image" Target="../media/image10.jpg"/><Relationship Id="rId5" Type="http://schemas.openxmlformats.org/officeDocument/2006/relationships/hyperlink" Target="http://www.keepcoding.io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jpg"/><Relationship Id="rId4" Type="http://schemas.openxmlformats.org/officeDocument/2006/relationships/hyperlink" Target="http://www.keepcoding.io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www.keepcoding.io/" TargetMode="External"/><Relationship Id="rId4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hyperlink" Target="http://www.keepcoding.io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hyperlink" Target="https://en.wikipedia.org/wiki/K-nearest_neighbors_algorithm" TargetMode="External"/><Relationship Id="rId5" Type="http://schemas.openxmlformats.org/officeDocument/2006/relationships/hyperlink" Target="http://www.keepcoding.io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hyperlink" Target="http://www.keepcoding.io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Relationship Id="rId4" Type="http://schemas.openxmlformats.org/officeDocument/2006/relationships/hyperlink" Target="http://www.keepcoding.io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www.keepcoding.io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Relationship Id="rId4" Type="http://schemas.openxmlformats.org/officeDocument/2006/relationships/hyperlink" Target="http://www.keepcoding.io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keepcoding.io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Relationship Id="rId4" Type="http://schemas.openxmlformats.org/officeDocument/2006/relationships/hyperlink" Target="http://www.keepcoding.io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image" Target="../media/image25.png"/><Relationship Id="rId6" Type="http://schemas.openxmlformats.org/officeDocument/2006/relationships/hyperlink" Target="http://www.keepcoding.io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Relationship Id="rId4" Type="http://schemas.openxmlformats.org/officeDocument/2006/relationships/image" Target="../media/image19.png"/><Relationship Id="rId11" Type="http://schemas.openxmlformats.org/officeDocument/2006/relationships/image" Target="../media/image37.png"/><Relationship Id="rId10" Type="http://schemas.openxmlformats.org/officeDocument/2006/relationships/image" Target="../media/image23.png"/><Relationship Id="rId12" Type="http://schemas.openxmlformats.org/officeDocument/2006/relationships/hyperlink" Target="http://www.keepcoding.io/" TargetMode="External"/><Relationship Id="rId9" Type="http://schemas.openxmlformats.org/officeDocument/2006/relationships/image" Target="../media/image40.png"/><Relationship Id="rId5" Type="http://schemas.openxmlformats.org/officeDocument/2006/relationships/image" Target="../media/image20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Relationship Id="rId6" Type="http://schemas.openxmlformats.org/officeDocument/2006/relationships/image" Target="../media/image33.png"/><Relationship Id="rId7" Type="http://schemas.openxmlformats.org/officeDocument/2006/relationships/hyperlink" Target="http://www.keepcoding.io/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www.keepcoding.io/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jpg"/><Relationship Id="rId4" Type="http://schemas.openxmlformats.org/officeDocument/2006/relationships/hyperlink" Target="http://www.keepcoding.io/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Relationship Id="rId4" Type="http://schemas.openxmlformats.org/officeDocument/2006/relationships/hyperlink" Target="http://www.keepcoding.io/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Relationship Id="rId4" Type="http://schemas.openxmlformats.org/officeDocument/2006/relationships/hyperlink" Target="http://www.keepcoding.io/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www.keepcoding.io/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www.keepcoding.io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keepcoding.io/" TargetMode="External"/><Relationship Id="rId4" Type="http://schemas.openxmlformats.org/officeDocument/2006/relationships/image" Target="../media/image1.jpg"/><Relationship Id="rId5" Type="http://schemas.openxmlformats.org/officeDocument/2006/relationships/image" Target="../media/image17.jpg"/><Relationship Id="rId6" Type="http://schemas.openxmlformats.org/officeDocument/2006/relationships/image" Target="../media/image26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Relationship Id="rId4" Type="http://schemas.openxmlformats.org/officeDocument/2006/relationships/hyperlink" Target="http://www.keepcoding.io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Relationship Id="rId4" Type="http://schemas.openxmlformats.org/officeDocument/2006/relationships/hyperlink" Target="http://www.keepcoding.io/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2.jpg"/><Relationship Id="rId4" Type="http://schemas.openxmlformats.org/officeDocument/2006/relationships/hyperlink" Target="http://www.keepcoding.io/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png"/><Relationship Id="rId4" Type="http://schemas.openxmlformats.org/officeDocument/2006/relationships/hyperlink" Target="http://www.keepcoding.io/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6.png"/><Relationship Id="rId4" Type="http://schemas.openxmlformats.org/officeDocument/2006/relationships/hyperlink" Target="http://www.keepcoding.io/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1.png"/><Relationship Id="rId4" Type="http://schemas.openxmlformats.org/officeDocument/2006/relationships/hyperlink" Target="http://www.keepcoding.io/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png"/><Relationship Id="rId4" Type="http://schemas.openxmlformats.org/officeDocument/2006/relationships/hyperlink" Target="http://www.keepcoding.io/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www.keepcoding.io/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www.keepcoding.io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keepcoding.io/" TargetMode="External"/><Relationship Id="rId4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keepcoding.io/" TargetMode="External"/><Relationship Id="rId4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Relationship Id="rId4" Type="http://schemas.openxmlformats.org/officeDocument/2006/relationships/hyperlink" Target="https://ai.google/research/teams/brain/healthcare-biosciences" TargetMode="External"/><Relationship Id="rId5" Type="http://schemas.openxmlformats.org/officeDocument/2006/relationships/hyperlink" Target="http://www.keepcoding.io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keepcoding.io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online.wlv.ac.uk/what-are-the-different-types-of-artificial-intelligence/" TargetMode="External"/><Relationship Id="rId4" Type="http://schemas.openxmlformats.org/officeDocument/2006/relationships/hyperlink" Target="http://www.keepcoding.i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"/>
          <p:cNvSpPr/>
          <p:nvPr/>
        </p:nvSpPr>
        <p:spPr>
          <a:xfrm>
            <a:off x="935831" y="2171700"/>
            <a:ext cx="328930" cy="328930"/>
          </a:xfrm>
          <a:custGeom>
            <a:rect b="b" l="l" r="r" t="t"/>
            <a:pathLst>
              <a:path extrusionOk="0" h="328930" w="328930">
                <a:moveTo>
                  <a:pt x="0" y="0"/>
                </a:moveTo>
                <a:lnTo>
                  <a:pt x="328499" y="0"/>
                </a:lnTo>
                <a:lnTo>
                  <a:pt x="328499" y="328499"/>
                </a:lnTo>
                <a:lnTo>
                  <a:pt x="0" y="328499"/>
                </a:lnTo>
                <a:lnTo>
                  <a:pt x="0" y="0"/>
                </a:lnTo>
                <a:close/>
              </a:path>
            </a:pathLst>
          </a:custGeom>
          <a:solidFill>
            <a:srgbClr val="D354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"/>
          <p:cNvSpPr/>
          <p:nvPr/>
        </p:nvSpPr>
        <p:spPr>
          <a:xfrm>
            <a:off x="-2047" y="4685815"/>
            <a:ext cx="9144000" cy="414655"/>
          </a:xfrm>
          <a:custGeom>
            <a:rect b="b" l="l" r="r" t="t"/>
            <a:pathLst>
              <a:path extrusionOk="0" h="414654" w="9144000">
                <a:moveTo>
                  <a:pt x="0" y="0"/>
                </a:moveTo>
                <a:lnTo>
                  <a:pt x="9143999" y="0"/>
                </a:lnTo>
                <a:lnTo>
                  <a:pt x="9143999" y="414337"/>
                </a:lnTo>
                <a:lnTo>
                  <a:pt x="0" y="414337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1"/>
          <p:cNvSpPr/>
          <p:nvPr/>
        </p:nvSpPr>
        <p:spPr>
          <a:xfrm>
            <a:off x="8626547" y="3408"/>
            <a:ext cx="239395" cy="239395"/>
          </a:xfrm>
          <a:custGeom>
            <a:rect b="b" l="l" r="r" t="t"/>
            <a:pathLst>
              <a:path extrusionOk="0" h="239395" w="239395">
                <a:moveTo>
                  <a:pt x="0" y="0"/>
                </a:moveTo>
                <a:lnTo>
                  <a:pt x="239399" y="0"/>
                </a:lnTo>
                <a:lnTo>
                  <a:pt x="239399" y="239399"/>
                </a:lnTo>
                <a:lnTo>
                  <a:pt x="0" y="239399"/>
                </a:lnTo>
                <a:lnTo>
                  <a:pt x="0" y="0"/>
                </a:lnTo>
                <a:close/>
              </a:path>
            </a:pathLst>
          </a:custGeom>
          <a:solidFill>
            <a:srgbClr val="D354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1"/>
          <p:cNvSpPr/>
          <p:nvPr/>
        </p:nvSpPr>
        <p:spPr>
          <a:xfrm>
            <a:off x="8902558" y="3408"/>
            <a:ext cx="239395" cy="239395"/>
          </a:xfrm>
          <a:custGeom>
            <a:rect b="b" l="l" r="r" t="t"/>
            <a:pathLst>
              <a:path extrusionOk="0" h="239395" w="239395">
                <a:moveTo>
                  <a:pt x="0" y="0"/>
                </a:moveTo>
                <a:lnTo>
                  <a:pt x="239399" y="0"/>
                </a:lnTo>
                <a:lnTo>
                  <a:pt x="239399" y="239399"/>
                </a:lnTo>
                <a:lnTo>
                  <a:pt x="0" y="239399"/>
                </a:lnTo>
                <a:lnTo>
                  <a:pt x="0" y="0"/>
                </a:lnTo>
                <a:close/>
              </a:path>
            </a:pathLst>
          </a:custGeom>
          <a:solidFill>
            <a:srgbClr val="F39B1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"/>
          <p:cNvSpPr/>
          <p:nvPr/>
        </p:nvSpPr>
        <p:spPr>
          <a:xfrm>
            <a:off x="0" y="4109057"/>
            <a:ext cx="1497085" cy="103444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"/>
          <p:cNvSpPr txBox="1"/>
          <p:nvPr>
            <p:ph idx="1" type="body"/>
          </p:nvPr>
        </p:nvSpPr>
        <p:spPr>
          <a:xfrm>
            <a:off x="159830" y="847800"/>
            <a:ext cx="8824339" cy="3482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4375">
            <a:spAutoFit/>
          </a:bodyPr>
          <a:lstStyle/>
          <a:p>
            <a:pPr indent="0" lvl="0" marL="147764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200">
                <a:latin typeface="Arial"/>
                <a:ea typeface="Arial"/>
                <a:cs typeface="Arial"/>
                <a:sym typeface="Arial"/>
              </a:rPr>
              <a:t>Machine Learning 101</a:t>
            </a:r>
            <a:endParaRPr sz="5200">
              <a:latin typeface="Arial"/>
              <a:ea typeface="Arial"/>
              <a:cs typeface="Arial"/>
              <a:sym typeface="Arial"/>
            </a:endParaRPr>
          </a:p>
          <a:p>
            <a:pPr indent="0" lvl="0" marL="1478280" rtl="0" algn="ctr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Fundamentos de Machine Learning</a:t>
            </a:r>
            <a:endParaRPr/>
          </a:p>
        </p:txBody>
      </p:sp>
      <p:sp>
        <p:nvSpPr>
          <p:cNvPr id="54" name="Google Shape;54;p1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b="0" i="0" lang="en-US" sz="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0"/>
          <p:cNvSpPr txBox="1"/>
          <p:nvPr>
            <p:ph type="title"/>
          </p:nvPr>
        </p:nvSpPr>
        <p:spPr>
          <a:xfrm>
            <a:off x="613568" y="128365"/>
            <a:ext cx="4711065" cy="436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Diferencias con </a:t>
            </a:r>
            <a:r>
              <a:rPr b="1" i="1" lang="en-US" sz="2700">
                <a:latin typeface="Calibri"/>
                <a:ea typeface="Calibri"/>
                <a:cs typeface="Calibri"/>
                <a:sym typeface="Calibri"/>
              </a:rPr>
              <a:t>Deep Learning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0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b="0" i="0" lang="en-US" sz="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0"/>
          <p:cNvSpPr txBox="1"/>
          <p:nvPr/>
        </p:nvSpPr>
        <p:spPr>
          <a:xfrm>
            <a:off x="718374" y="1076407"/>
            <a:ext cx="7500000" cy="28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spAutoFit/>
          </a:bodyPr>
          <a:lstStyle/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Redes neuronales (algoritmo de </a:t>
            </a:r>
            <a:r>
              <a:rPr b="0" i="1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Arquitecturas</a:t>
            </a: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 complejas (</a:t>
            </a: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“deep”, </a:t>
            </a: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profundas)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379095" marR="5080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Teorizadas en los años 50</a:t>
            </a: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. R</a:t>
            </a: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ecuperadas gracias a GPUs y digitalización masiva de 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2730" lvl="0" marL="379095" marR="5080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379095" marR="5080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Grandes resultados (superior a humanos) en datos estructurados y  algoritmos supervisados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28" lvl="1" marL="836295" marR="5080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ourier New"/>
              <a:buChar char="o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Imagen médica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28" lvl="1" marL="836295" marR="5080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ourier New"/>
              <a:buChar char="o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Gaming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"/>
          <p:cNvSpPr txBox="1"/>
          <p:nvPr>
            <p:ph type="title"/>
          </p:nvPr>
        </p:nvSpPr>
        <p:spPr>
          <a:xfrm>
            <a:off x="613568" y="128365"/>
            <a:ext cx="1807845" cy="436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AI, ML y DL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1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b="0" i="0" lang="en-US" sz="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7945" y="780453"/>
            <a:ext cx="6437939" cy="35825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1"/>
          <p:cNvSpPr txBox="1"/>
          <p:nvPr/>
        </p:nvSpPr>
        <p:spPr>
          <a:xfrm>
            <a:off x="1219200" y="4446167"/>
            <a:ext cx="7786230" cy="264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Fuente: </a:t>
            </a:r>
            <a:r>
              <a:rPr b="0" i="0" lang="en-US" sz="105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https://blogs.nvidia.com/blog/2016/07/29/whats-difference-artificial-intelligence-machine-learning-deep-learning-ai/</a:t>
            </a:r>
            <a:endParaRPr b="0" i="0" sz="10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2"/>
          <p:cNvSpPr txBox="1"/>
          <p:nvPr>
            <p:ph type="title"/>
          </p:nvPr>
        </p:nvSpPr>
        <p:spPr>
          <a:xfrm>
            <a:off x="613568" y="128365"/>
            <a:ext cx="5682615" cy="436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Relación entre ML y ciencia de datos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2"/>
          <p:cNvSpPr/>
          <p:nvPr/>
        </p:nvSpPr>
        <p:spPr>
          <a:xfrm>
            <a:off x="1283950" y="1087400"/>
            <a:ext cx="6762749" cy="26669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2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b="0" i="0" lang="en-US" sz="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3"/>
          <p:cNvSpPr txBox="1"/>
          <p:nvPr>
            <p:ph type="title"/>
          </p:nvPr>
        </p:nvSpPr>
        <p:spPr>
          <a:xfrm>
            <a:off x="613568" y="128365"/>
            <a:ext cx="4841875" cy="436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Estado actual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3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b="0" i="0" lang="en-US" sz="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3"/>
          <p:cNvSpPr txBox="1"/>
          <p:nvPr/>
        </p:nvSpPr>
        <p:spPr>
          <a:xfrm>
            <a:off x="613568" y="999525"/>
            <a:ext cx="79209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Las empresas más grandes llevan algunos años con estas tecnologías implantadas; se van extendiendo paulatinamente.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El impacto es real, pero incluso hoy hay humo. Mucho humo. Por todas partes.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3"/>
          <p:cNvSpPr txBox="1"/>
          <p:nvPr/>
        </p:nvSpPr>
        <p:spPr>
          <a:xfrm>
            <a:off x="1444356" y="4341657"/>
            <a:ext cx="7422436" cy="28725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Fuente: </a:t>
            </a:r>
            <a:r>
              <a:rPr b="0" i="0" lang="en-US" sz="12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https://www.theverge.com/2019/3/5/18251326/ai-startups-europe-fake-40-percent-mmc-report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88642" y="2499306"/>
            <a:ext cx="5566715" cy="1550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4"/>
          <p:cNvSpPr txBox="1"/>
          <p:nvPr>
            <p:ph type="title"/>
          </p:nvPr>
        </p:nvSpPr>
        <p:spPr>
          <a:xfrm>
            <a:off x="613568" y="128365"/>
            <a:ext cx="5682615" cy="436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¿Y en lo laboral?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4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b="0" i="0" lang="en-US" sz="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50020" y="730806"/>
            <a:ext cx="5041088" cy="3681887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4"/>
          <p:cNvSpPr txBox="1"/>
          <p:nvPr/>
        </p:nvSpPr>
        <p:spPr>
          <a:xfrm>
            <a:off x="1442885" y="4434625"/>
            <a:ext cx="6255358" cy="28725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Fuente: </a:t>
            </a:r>
            <a:r>
              <a:rPr b="0" i="0" lang="en-US" sz="12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https://hackernoon.com/navigating-the-data-science-career-landscape-db746a61ac62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"/>
          <p:cNvSpPr/>
          <p:nvPr/>
        </p:nvSpPr>
        <p:spPr>
          <a:xfrm>
            <a:off x="0" y="4729162"/>
            <a:ext cx="9144000" cy="414655"/>
          </a:xfrm>
          <a:custGeom>
            <a:rect b="b" l="l" r="r" t="t"/>
            <a:pathLst>
              <a:path extrusionOk="0" h="414654" w="9144000">
                <a:moveTo>
                  <a:pt x="0" y="0"/>
                </a:moveTo>
                <a:lnTo>
                  <a:pt x="9143999" y="0"/>
                </a:lnTo>
                <a:lnTo>
                  <a:pt x="9143999" y="414337"/>
                </a:lnTo>
                <a:lnTo>
                  <a:pt x="0" y="414337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5"/>
          <p:cNvSpPr/>
          <p:nvPr/>
        </p:nvSpPr>
        <p:spPr>
          <a:xfrm>
            <a:off x="8626547" y="3408"/>
            <a:ext cx="239395" cy="239395"/>
          </a:xfrm>
          <a:custGeom>
            <a:rect b="b" l="l" r="r" t="t"/>
            <a:pathLst>
              <a:path extrusionOk="0" h="239395" w="239395">
                <a:moveTo>
                  <a:pt x="0" y="0"/>
                </a:moveTo>
                <a:lnTo>
                  <a:pt x="239399" y="0"/>
                </a:lnTo>
                <a:lnTo>
                  <a:pt x="239399" y="239399"/>
                </a:lnTo>
                <a:lnTo>
                  <a:pt x="0" y="239399"/>
                </a:lnTo>
                <a:lnTo>
                  <a:pt x="0" y="0"/>
                </a:lnTo>
                <a:close/>
              </a:path>
            </a:pathLst>
          </a:custGeom>
          <a:solidFill>
            <a:srgbClr val="D354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5"/>
          <p:cNvSpPr/>
          <p:nvPr/>
        </p:nvSpPr>
        <p:spPr>
          <a:xfrm>
            <a:off x="8902558" y="3408"/>
            <a:ext cx="239395" cy="239395"/>
          </a:xfrm>
          <a:custGeom>
            <a:rect b="b" l="l" r="r" t="t"/>
            <a:pathLst>
              <a:path extrusionOk="0" h="239395" w="239395">
                <a:moveTo>
                  <a:pt x="0" y="0"/>
                </a:moveTo>
                <a:lnTo>
                  <a:pt x="239399" y="0"/>
                </a:lnTo>
                <a:lnTo>
                  <a:pt x="239399" y="239399"/>
                </a:lnTo>
                <a:lnTo>
                  <a:pt x="0" y="239399"/>
                </a:lnTo>
                <a:lnTo>
                  <a:pt x="0" y="0"/>
                </a:lnTo>
                <a:close/>
              </a:path>
            </a:pathLst>
          </a:custGeom>
          <a:solidFill>
            <a:srgbClr val="F39B1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5"/>
          <p:cNvSpPr/>
          <p:nvPr/>
        </p:nvSpPr>
        <p:spPr>
          <a:xfrm>
            <a:off x="0" y="4109057"/>
            <a:ext cx="1497085" cy="103444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5"/>
          <p:cNvSpPr txBox="1"/>
          <p:nvPr>
            <p:ph type="title"/>
          </p:nvPr>
        </p:nvSpPr>
        <p:spPr>
          <a:xfrm>
            <a:off x="1199356" y="816736"/>
            <a:ext cx="125984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600">
                <a:latin typeface="Calibri"/>
                <a:ea typeface="Calibri"/>
                <a:cs typeface="Calibri"/>
                <a:sym typeface="Calibri"/>
              </a:rPr>
              <a:t>Índice</a:t>
            </a:r>
            <a:endParaRPr b="1"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5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b="0" i="0" lang="en-US" sz="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5"/>
          <p:cNvSpPr txBox="1"/>
          <p:nvPr/>
        </p:nvSpPr>
        <p:spPr>
          <a:xfrm>
            <a:off x="1237296" y="1449132"/>
            <a:ext cx="4253230" cy="25385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spAutoFit/>
          </a:bodyPr>
          <a:lstStyle/>
          <a:p>
            <a:pPr indent="-419733" lvl="0" marL="431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1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Tipos de machine learning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Vecinos más próximos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1480" lvl="1" marL="8890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lphaL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Evaluación y selección del modelo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¿Cómo elegir el algoritmo adecuado?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Principios del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Ciclo de vida de un proyecto en 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ML en la vida real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"/>
          <p:cNvSpPr txBox="1"/>
          <p:nvPr>
            <p:ph type="title"/>
          </p:nvPr>
        </p:nvSpPr>
        <p:spPr>
          <a:xfrm>
            <a:off x="613568" y="128365"/>
            <a:ext cx="4050029" cy="436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Tipos de </a:t>
            </a:r>
            <a:r>
              <a:rPr b="1" i="1" lang="en-US" sz="2700"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6"/>
          <p:cNvSpPr/>
          <p:nvPr/>
        </p:nvSpPr>
        <p:spPr>
          <a:xfrm>
            <a:off x="660725" y="518200"/>
            <a:ext cx="7529450" cy="374854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6"/>
          <p:cNvSpPr txBox="1"/>
          <p:nvPr/>
        </p:nvSpPr>
        <p:spPr>
          <a:xfrm>
            <a:off x="6891368" y="1097813"/>
            <a:ext cx="1033144" cy="228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36550" lvl="0" marL="3486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Detectar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6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b="0" i="0" lang="en-US" sz="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6"/>
          <p:cNvSpPr txBox="1"/>
          <p:nvPr/>
        </p:nvSpPr>
        <p:spPr>
          <a:xfrm>
            <a:off x="6891368" y="1516913"/>
            <a:ext cx="1092200" cy="228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36550" lvl="0" marL="3486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Clasificar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6"/>
          <p:cNvSpPr txBox="1"/>
          <p:nvPr/>
        </p:nvSpPr>
        <p:spPr>
          <a:xfrm>
            <a:off x="6891368" y="1936013"/>
            <a:ext cx="963294" cy="228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36550" lvl="0" marL="3486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Estimar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6"/>
          <p:cNvSpPr txBox="1"/>
          <p:nvPr/>
        </p:nvSpPr>
        <p:spPr>
          <a:xfrm>
            <a:off x="6891368" y="2355113"/>
            <a:ext cx="1022350" cy="228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36550" lvl="0" marL="3486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Predecir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6"/>
          <p:cNvSpPr txBox="1"/>
          <p:nvPr/>
        </p:nvSpPr>
        <p:spPr>
          <a:xfrm>
            <a:off x="5488268" y="3485563"/>
            <a:ext cx="2199005" cy="228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36550" lvl="0" marL="3486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Maximizar recompensa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6"/>
          <p:cNvSpPr txBox="1"/>
          <p:nvPr/>
        </p:nvSpPr>
        <p:spPr>
          <a:xfrm>
            <a:off x="780593" y="1250213"/>
            <a:ext cx="993140" cy="228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36550" lvl="0" marL="3486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Agrupar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6"/>
          <p:cNvSpPr txBox="1"/>
          <p:nvPr/>
        </p:nvSpPr>
        <p:spPr>
          <a:xfrm>
            <a:off x="780593" y="1669313"/>
            <a:ext cx="1151890" cy="228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36550" lvl="0" marL="3486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Comparar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6"/>
          <p:cNvSpPr txBox="1"/>
          <p:nvPr/>
        </p:nvSpPr>
        <p:spPr>
          <a:xfrm>
            <a:off x="780593" y="2088413"/>
            <a:ext cx="1379220" cy="228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36550" lvl="0" marL="3486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Recomendar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6"/>
          <p:cNvSpPr txBox="1"/>
          <p:nvPr/>
        </p:nvSpPr>
        <p:spPr>
          <a:xfrm>
            <a:off x="1505099" y="4494745"/>
            <a:ext cx="6939280" cy="1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https://medium.com/marketing-and-entrepreneurship/10-companies-using-machine-learning-in-cool-ways-887c25f913c3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/>
          <p:nvPr>
            <p:ph type="title"/>
          </p:nvPr>
        </p:nvSpPr>
        <p:spPr>
          <a:xfrm>
            <a:off x="613575" y="128375"/>
            <a:ext cx="77247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Instance based learning vs Model based learning 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2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b="0" i="0" lang="en-US" sz="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2"/>
          <p:cNvSpPr txBox="1"/>
          <p:nvPr>
            <p:ph idx="1" type="body"/>
          </p:nvPr>
        </p:nvSpPr>
        <p:spPr>
          <a:xfrm>
            <a:off x="627850" y="962990"/>
            <a:ext cx="3597900" cy="36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/>
              <a:t>Instance based</a:t>
            </a:r>
            <a:r>
              <a:rPr lang="en-US"/>
              <a:t>: el algoritmo almacena las muestras en memoria y comprueba las más cercanas para predecir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0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7030" lvl="0" marL="469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/>
              <a:t>KNN</a:t>
            </a:r>
            <a:endParaRPr sz="1800"/>
          </a:p>
          <a:p>
            <a:pPr indent="-367030" lvl="0" marL="46990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/>
              <a:t>Algunos métodos kernel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4A4A4A"/>
              </a:buClr>
              <a:buSzPts val="2400"/>
              <a:buFont typeface="Arial"/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7030" lvl="0" marL="469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/>
              <a:t>S</a:t>
            </a:r>
            <a:r>
              <a:rPr lang="en-US" sz="1800"/>
              <a:t>encillos de entrenar</a:t>
            </a:r>
            <a:endParaRPr sz="1800"/>
          </a:p>
          <a:p>
            <a:pPr indent="-367030" lvl="0" marL="46990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/>
              <a:t>Predicciones más costosas puesto que el modelo debe buscar las muestras más cercanas</a:t>
            </a:r>
            <a:endParaRPr sz="1800"/>
          </a:p>
        </p:txBody>
      </p:sp>
      <p:sp>
        <p:nvSpPr>
          <p:cNvPr id="193" name="Google Shape;193;p22"/>
          <p:cNvSpPr txBox="1"/>
          <p:nvPr>
            <p:ph idx="2" type="body"/>
          </p:nvPr>
        </p:nvSpPr>
        <p:spPr>
          <a:xfrm>
            <a:off x="4759474" y="962990"/>
            <a:ext cx="4038000" cy="3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/>
              <a:t>Model based</a:t>
            </a:r>
            <a:r>
              <a:rPr lang="en-US"/>
              <a:t>: el algoritmo genera un modelo en base a los patrones de los datos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0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7030" lvl="0" marL="469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/>
              <a:t>Regresión lineal y logística</a:t>
            </a:r>
            <a:endParaRPr sz="1800"/>
          </a:p>
          <a:p>
            <a:pPr indent="-367030" lvl="0" marL="46990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/>
              <a:t>Árboles de decisión</a:t>
            </a:r>
            <a:endParaRPr sz="1800"/>
          </a:p>
          <a:p>
            <a:pPr indent="-367030" lvl="0" marL="46990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SVMs</a:t>
            </a:r>
            <a:endParaRPr sz="1800"/>
          </a:p>
          <a:p>
            <a:pPr indent="-367030" lvl="0" marL="46990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Redes neuronales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4A4A4A"/>
              </a:buClr>
              <a:buSzPts val="2350"/>
              <a:buFont typeface="Arial"/>
              <a:buNone/>
            </a:pPr>
            <a:r>
              <a:t/>
            </a:r>
            <a:endParaRPr sz="23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7030" lvl="0" marL="469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/>
              <a:t>Entrenamiento más costoso</a:t>
            </a:r>
            <a:endParaRPr sz="1800"/>
          </a:p>
          <a:p>
            <a:pPr indent="-367030" lvl="0" marL="46990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/>
              <a:t>Predicciones más rápidas</a:t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3514746017_0_4"/>
          <p:cNvSpPr txBox="1"/>
          <p:nvPr>
            <p:ph type="title"/>
          </p:nvPr>
        </p:nvSpPr>
        <p:spPr>
          <a:xfrm>
            <a:off x="613577" y="128375"/>
            <a:ext cx="66945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Modelos paramétricos vs no paramétricos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g33514746017_0_4"/>
          <p:cNvSpPr txBox="1"/>
          <p:nvPr/>
        </p:nvSpPr>
        <p:spPr>
          <a:xfrm>
            <a:off x="1052970" y="4978550"/>
            <a:ext cx="1435800" cy="1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b="0" i="0" lang="en-US" sz="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33514746017_0_4"/>
          <p:cNvSpPr txBox="1"/>
          <p:nvPr>
            <p:ph idx="1" type="body"/>
          </p:nvPr>
        </p:nvSpPr>
        <p:spPr>
          <a:xfrm>
            <a:off x="627850" y="962990"/>
            <a:ext cx="3597900" cy="28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/>
              <a:t>Paramétricos</a:t>
            </a:r>
            <a:r>
              <a:rPr lang="en-US"/>
              <a:t>: el modelo tiene un  conjunto limitado de parámetros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0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7030" lvl="0" marL="469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/>
              <a:t>Regresión lineal</a:t>
            </a:r>
            <a:endParaRPr sz="1800"/>
          </a:p>
          <a:p>
            <a:pPr indent="-367030" lvl="0" marL="46990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/>
              <a:t>Regresión logística</a:t>
            </a:r>
            <a:endParaRPr sz="1800"/>
          </a:p>
          <a:p>
            <a:pPr indent="-367030" lvl="0" marL="46990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/>
              <a:t>Redes neuronales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4A4A4A"/>
              </a:buClr>
              <a:buSzPts val="2400"/>
              <a:buFont typeface="Arial"/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7030" lvl="0" marL="469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/>
              <a:t>Eficientes: sencillos de entrenar</a:t>
            </a:r>
            <a:endParaRPr sz="1800"/>
          </a:p>
          <a:p>
            <a:pPr indent="-367030" lvl="0" marL="46990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/>
              <a:t>Menos complejos</a:t>
            </a:r>
            <a:endParaRPr sz="1800"/>
          </a:p>
        </p:txBody>
      </p:sp>
      <p:sp>
        <p:nvSpPr>
          <p:cNvPr id="201" name="Google Shape;201;g33514746017_0_4"/>
          <p:cNvSpPr txBox="1"/>
          <p:nvPr>
            <p:ph idx="2" type="body"/>
          </p:nvPr>
        </p:nvSpPr>
        <p:spPr>
          <a:xfrm>
            <a:off x="4759474" y="962990"/>
            <a:ext cx="4038000" cy="28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/>
              <a:t>No paramétricos</a:t>
            </a:r>
            <a:r>
              <a:rPr lang="en-US"/>
              <a:t>: la complejidad  aumenta con el número de muestras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0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7030" lvl="0" marL="469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/>
              <a:t>Vecinos más próximos K-NN</a:t>
            </a:r>
            <a:endParaRPr sz="1800"/>
          </a:p>
          <a:p>
            <a:pPr indent="-367030" lvl="0" marL="46990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/>
              <a:t>Árboles de decisión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200"/>
              <a:buFont typeface="Arial"/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4A4A4A"/>
              </a:buClr>
              <a:buSzPts val="2350"/>
              <a:buFont typeface="Arial"/>
              <a:buNone/>
            </a:pPr>
            <a:r>
              <a:t/>
            </a:r>
            <a:endParaRPr sz="23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7030" lvl="0" marL="469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/>
              <a:t>Más flexibles</a:t>
            </a:r>
            <a:endParaRPr sz="1800"/>
          </a:p>
          <a:p>
            <a:pPr indent="-367030" lvl="0" marL="46990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/>
              <a:t>Computacionalmente costosos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7"/>
          <p:cNvSpPr txBox="1"/>
          <p:nvPr>
            <p:ph type="title"/>
          </p:nvPr>
        </p:nvSpPr>
        <p:spPr>
          <a:xfrm>
            <a:off x="613568" y="128365"/>
            <a:ext cx="3785235" cy="436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Aprendizaje supervisado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7"/>
          <p:cNvSpPr/>
          <p:nvPr/>
        </p:nvSpPr>
        <p:spPr>
          <a:xfrm>
            <a:off x="265962" y="1028898"/>
            <a:ext cx="3973874" cy="279064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7"/>
          <p:cNvSpPr/>
          <p:nvPr/>
        </p:nvSpPr>
        <p:spPr>
          <a:xfrm>
            <a:off x="3067050" y="1738362"/>
            <a:ext cx="5924549" cy="176212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7"/>
          <p:cNvSpPr txBox="1"/>
          <p:nvPr/>
        </p:nvSpPr>
        <p:spPr>
          <a:xfrm>
            <a:off x="3358025" y="3599963"/>
            <a:ext cx="5288915" cy="228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Iris data set: </a:t>
            </a:r>
            <a:r>
              <a:rPr b="0" i="0" lang="en-US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https://es.wikipedia.org/wiki/Iris_flor_conjunto_de_datos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7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b="0" i="0" lang="en-US" sz="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"/>
          <p:cNvSpPr/>
          <p:nvPr/>
        </p:nvSpPr>
        <p:spPr>
          <a:xfrm>
            <a:off x="0" y="4729162"/>
            <a:ext cx="9144000" cy="414655"/>
          </a:xfrm>
          <a:custGeom>
            <a:rect b="b" l="l" r="r" t="t"/>
            <a:pathLst>
              <a:path extrusionOk="0" h="414654" w="9144000">
                <a:moveTo>
                  <a:pt x="0" y="0"/>
                </a:moveTo>
                <a:lnTo>
                  <a:pt x="9143999" y="0"/>
                </a:lnTo>
                <a:lnTo>
                  <a:pt x="9143999" y="414337"/>
                </a:lnTo>
                <a:lnTo>
                  <a:pt x="0" y="414337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"/>
          <p:cNvSpPr/>
          <p:nvPr/>
        </p:nvSpPr>
        <p:spPr>
          <a:xfrm>
            <a:off x="8626547" y="3408"/>
            <a:ext cx="239395" cy="239395"/>
          </a:xfrm>
          <a:custGeom>
            <a:rect b="b" l="l" r="r" t="t"/>
            <a:pathLst>
              <a:path extrusionOk="0" h="239395" w="239395">
                <a:moveTo>
                  <a:pt x="0" y="0"/>
                </a:moveTo>
                <a:lnTo>
                  <a:pt x="239399" y="0"/>
                </a:lnTo>
                <a:lnTo>
                  <a:pt x="239399" y="239399"/>
                </a:lnTo>
                <a:lnTo>
                  <a:pt x="0" y="239399"/>
                </a:lnTo>
                <a:lnTo>
                  <a:pt x="0" y="0"/>
                </a:lnTo>
                <a:close/>
              </a:path>
            </a:pathLst>
          </a:custGeom>
          <a:solidFill>
            <a:srgbClr val="D354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8902558" y="3408"/>
            <a:ext cx="239395" cy="239395"/>
          </a:xfrm>
          <a:custGeom>
            <a:rect b="b" l="l" r="r" t="t"/>
            <a:pathLst>
              <a:path extrusionOk="0" h="239395" w="239395">
                <a:moveTo>
                  <a:pt x="0" y="0"/>
                </a:moveTo>
                <a:lnTo>
                  <a:pt x="239399" y="0"/>
                </a:lnTo>
                <a:lnTo>
                  <a:pt x="239399" y="239399"/>
                </a:lnTo>
                <a:lnTo>
                  <a:pt x="0" y="239399"/>
                </a:lnTo>
                <a:lnTo>
                  <a:pt x="0" y="0"/>
                </a:lnTo>
                <a:close/>
              </a:path>
            </a:pathLst>
          </a:custGeom>
          <a:solidFill>
            <a:srgbClr val="F39B1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0" y="4109057"/>
            <a:ext cx="1497085" cy="103444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"/>
          <p:cNvSpPr txBox="1"/>
          <p:nvPr>
            <p:ph type="title"/>
          </p:nvPr>
        </p:nvSpPr>
        <p:spPr>
          <a:xfrm>
            <a:off x="1199356" y="816736"/>
            <a:ext cx="125984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600">
                <a:latin typeface="Calibri"/>
                <a:ea typeface="Calibri"/>
                <a:cs typeface="Calibri"/>
                <a:sym typeface="Calibri"/>
              </a:rPr>
              <a:t>Índice</a:t>
            </a:r>
            <a:endParaRPr b="1"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b="0" i="0" lang="en-US" sz="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237296" y="1449132"/>
            <a:ext cx="4253230" cy="25385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spAutoFit/>
          </a:bodyPr>
          <a:lstStyle/>
          <a:p>
            <a:pPr indent="-419733" lvl="0" marL="431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1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Tipos de </a:t>
            </a:r>
            <a:r>
              <a:rPr b="0" i="1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Vecinos más próximos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1480" lvl="1" marL="8890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lphaL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Evaluación y selección del modelo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¿Cómo elegir el algoritmo adecuado?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Principios del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Ciclo de vida de un proyecto en 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ML en la vida real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8"/>
          <p:cNvSpPr txBox="1"/>
          <p:nvPr>
            <p:ph type="title"/>
          </p:nvPr>
        </p:nvSpPr>
        <p:spPr>
          <a:xfrm>
            <a:off x="613568" y="128365"/>
            <a:ext cx="58908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Clasificación y regresión (supervisado)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8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b="0" i="0" lang="en-US" sz="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8"/>
          <p:cNvSpPr txBox="1"/>
          <p:nvPr/>
        </p:nvSpPr>
        <p:spPr>
          <a:xfrm>
            <a:off x="1008850" y="1420190"/>
            <a:ext cx="2458800" cy="24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Clasificación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t/>
            </a:r>
            <a:endParaRPr b="0" i="0" sz="2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La variable objetivo </a:t>
            </a:r>
            <a:r>
              <a:rPr b="0" i="1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 es discreta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4A4A4A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Ej: Apto / No apto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4A4A4A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Regresión logística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8"/>
          <p:cNvSpPr txBox="1"/>
          <p:nvPr/>
        </p:nvSpPr>
        <p:spPr>
          <a:xfrm>
            <a:off x="5014950" y="1420190"/>
            <a:ext cx="2524760" cy="2495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Regresión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t/>
            </a:r>
            <a:endParaRPr b="0" i="0" sz="2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La variable objetivo </a:t>
            </a:r>
            <a:r>
              <a:rPr b="0" i="1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 es continua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4A4A4A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Ej: Nota del examen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4A4A4A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Regresión lineal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9"/>
          <p:cNvSpPr txBox="1"/>
          <p:nvPr>
            <p:ph type="title"/>
          </p:nvPr>
        </p:nvSpPr>
        <p:spPr>
          <a:xfrm>
            <a:off x="613568" y="128365"/>
            <a:ext cx="58908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Clasificación y regresión (supervisado)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9"/>
          <p:cNvSpPr txBox="1"/>
          <p:nvPr/>
        </p:nvSpPr>
        <p:spPr>
          <a:xfrm>
            <a:off x="962300" y="917890"/>
            <a:ext cx="13848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Clasificación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9"/>
          <p:cNvSpPr txBox="1"/>
          <p:nvPr/>
        </p:nvSpPr>
        <p:spPr>
          <a:xfrm>
            <a:off x="962300" y="2746690"/>
            <a:ext cx="1122680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Regresión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9"/>
          <p:cNvSpPr/>
          <p:nvPr/>
        </p:nvSpPr>
        <p:spPr>
          <a:xfrm>
            <a:off x="1775284" y="1210234"/>
            <a:ext cx="5581724" cy="15923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9"/>
          <p:cNvSpPr/>
          <p:nvPr/>
        </p:nvSpPr>
        <p:spPr>
          <a:xfrm>
            <a:off x="2804475" y="3257599"/>
            <a:ext cx="2096299" cy="12313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9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b="0" i="0" lang="en-US" sz="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9"/>
          <p:cNvSpPr txBox="1"/>
          <p:nvPr/>
        </p:nvSpPr>
        <p:spPr>
          <a:xfrm>
            <a:off x="3048000" y="1248090"/>
            <a:ext cx="1384935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Binaria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9"/>
          <p:cNvSpPr txBox="1"/>
          <p:nvPr/>
        </p:nvSpPr>
        <p:spPr>
          <a:xfrm>
            <a:off x="5811995" y="1248090"/>
            <a:ext cx="1384935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Multiclase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0"/>
          <p:cNvSpPr txBox="1"/>
          <p:nvPr>
            <p:ph type="title"/>
          </p:nvPr>
        </p:nvSpPr>
        <p:spPr>
          <a:xfrm>
            <a:off x="613568" y="128365"/>
            <a:ext cx="6506209" cy="436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Aprendizaje no supervisado (ya estudiado)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0"/>
          <p:cNvSpPr txBox="1"/>
          <p:nvPr/>
        </p:nvSpPr>
        <p:spPr>
          <a:xfrm>
            <a:off x="1052977" y="831550"/>
            <a:ext cx="55212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aprender sobre la distribución de los datos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0"/>
          <p:cNvSpPr/>
          <p:nvPr/>
        </p:nvSpPr>
        <p:spPr>
          <a:xfrm>
            <a:off x="2067000" y="1699948"/>
            <a:ext cx="5010000" cy="174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0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b="0" i="0" lang="en-US" sz="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1"/>
          <p:cNvSpPr txBox="1"/>
          <p:nvPr>
            <p:ph type="title"/>
          </p:nvPr>
        </p:nvSpPr>
        <p:spPr>
          <a:xfrm>
            <a:off x="613568" y="128365"/>
            <a:ext cx="2282825" cy="436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Generalización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1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b="0" i="0" lang="en-US" sz="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1"/>
          <p:cNvSpPr txBox="1"/>
          <p:nvPr/>
        </p:nvSpPr>
        <p:spPr>
          <a:xfrm>
            <a:off x="616526" y="971550"/>
            <a:ext cx="7536873" cy="265585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-1854" r="0" t="-251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3"/>
          <p:cNvSpPr/>
          <p:nvPr/>
        </p:nvSpPr>
        <p:spPr>
          <a:xfrm>
            <a:off x="0" y="4729162"/>
            <a:ext cx="9144000" cy="414655"/>
          </a:xfrm>
          <a:custGeom>
            <a:rect b="b" l="l" r="r" t="t"/>
            <a:pathLst>
              <a:path extrusionOk="0" h="414654" w="9144000">
                <a:moveTo>
                  <a:pt x="0" y="0"/>
                </a:moveTo>
                <a:lnTo>
                  <a:pt x="9143999" y="0"/>
                </a:lnTo>
                <a:lnTo>
                  <a:pt x="9143999" y="414337"/>
                </a:lnTo>
                <a:lnTo>
                  <a:pt x="0" y="414337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3"/>
          <p:cNvSpPr/>
          <p:nvPr/>
        </p:nvSpPr>
        <p:spPr>
          <a:xfrm>
            <a:off x="8626547" y="3408"/>
            <a:ext cx="239395" cy="239395"/>
          </a:xfrm>
          <a:custGeom>
            <a:rect b="b" l="l" r="r" t="t"/>
            <a:pathLst>
              <a:path extrusionOk="0" h="239395" w="239395">
                <a:moveTo>
                  <a:pt x="0" y="0"/>
                </a:moveTo>
                <a:lnTo>
                  <a:pt x="239399" y="0"/>
                </a:lnTo>
                <a:lnTo>
                  <a:pt x="239399" y="239399"/>
                </a:lnTo>
                <a:lnTo>
                  <a:pt x="0" y="239399"/>
                </a:lnTo>
                <a:lnTo>
                  <a:pt x="0" y="0"/>
                </a:lnTo>
                <a:close/>
              </a:path>
            </a:pathLst>
          </a:custGeom>
          <a:solidFill>
            <a:srgbClr val="D354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3"/>
          <p:cNvSpPr/>
          <p:nvPr/>
        </p:nvSpPr>
        <p:spPr>
          <a:xfrm>
            <a:off x="8902558" y="3408"/>
            <a:ext cx="239395" cy="239395"/>
          </a:xfrm>
          <a:custGeom>
            <a:rect b="b" l="l" r="r" t="t"/>
            <a:pathLst>
              <a:path extrusionOk="0" h="239395" w="239395">
                <a:moveTo>
                  <a:pt x="0" y="0"/>
                </a:moveTo>
                <a:lnTo>
                  <a:pt x="239399" y="0"/>
                </a:lnTo>
                <a:lnTo>
                  <a:pt x="239399" y="239399"/>
                </a:lnTo>
                <a:lnTo>
                  <a:pt x="0" y="239399"/>
                </a:lnTo>
                <a:lnTo>
                  <a:pt x="0" y="0"/>
                </a:lnTo>
                <a:close/>
              </a:path>
            </a:pathLst>
          </a:custGeom>
          <a:solidFill>
            <a:srgbClr val="F39B1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3"/>
          <p:cNvSpPr/>
          <p:nvPr/>
        </p:nvSpPr>
        <p:spPr>
          <a:xfrm>
            <a:off x="0" y="4109057"/>
            <a:ext cx="1497085" cy="103444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3"/>
          <p:cNvSpPr txBox="1"/>
          <p:nvPr>
            <p:ph type="title"/>
          </p:nvPr>
        </p:nvSpPr>
        <p:spPr>
          <a:xfrm>
            <a:off x="1199356" y="816736"/>
            <a:ext cx="125984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600">
                <a:latin typeface="Calibri"/>
                <a:ea typeface="Calibri"/>
                <a:cs typeface="Calibri"/>
                <a:sym typeface="Calibri"/>
              </a:rPr>
              <a:t>Índice</a:t>
            </a:r>
            <a:endParaRPr b="1"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3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b="0" i="0" lang="en-US" sz="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3"/>
          <p:cNvSpPr txBox="1"/>
          <p:nvPr/>
        </p:nvSpPr>
        <p:spPr>
          <a:xfrm>
            <a:off x="1237296" y="1449132"/>
            <a:ext cx="4253230" cy="25385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spAutoFit/>
          </a:bodyPr>
          <a:lstStyle/>
          <a:p>
            <a:pPr indent="-419733" lvl="0" marL="431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Tipos de machine learning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AutoNum type="arabicPeriod"/>
            </a:pPr>
            <a:r>
              <a:rPr b="1" i="0" lang="en-US" sz="1800" u="none" cap="none" strike="noStrike">
                <a:solidFill>
                  <a:srgbClr val="4A4A4A"/>
                </a:solidFill>
                <a:latin typeface="Arial"/>
                <a:ea typeface="Arial"/>
                <a:cs typeface="Arial"/>
                <a:sym typeface="Arial"/>
              </a:rPr>
              <a:t>Vecinos más próximos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1480" lvl="1" marL="8890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lphaL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Evaluación y selección del modelo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¿Cómo elegir el algoritmo adecuado?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Principios del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Ciclo de vida de un proyecto en 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ML en la vida real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4"/>
          <p:cNvSpPr txBox="1"/>
          <p:nvPr>
            <p:ph type="title"/>
          </p:nvPr>
        </p:nvSpPr>
        <p:spPr>
          <a:xfrm>
            <a:off x="613568" y="128365"/>
            <a:ext cx="4606290" cy="436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Vecinos más próximos (K-NN)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4"/>
          <p:cNvSpPr/>
          <p:nvPr/>
        </p:nvSpPr>
        <p:spPr>
          <a:xfrm>
            <a:off x="2649075" y="1739275"/>
            <a:ext cx="2657474" cy="2400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4"/>
          <p:cNvSpPr txBox="1"/>
          <p:nvPr/>
        </p:nvSpPr>
        <p:spPr>
          <a:xfrm>
            <a:off x="1276499" y="4494745"/>
            <a:ext cx="3895725" cy="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A4A4A"/>
                </a:solidFill>
                <a:latin typeface="Arial"/>
                <a:ea typeface="Arial"/>
                <a:cs typeface="Arial"/>
                <a:sym typeface="Arial"/>
              </a:rPr>
              <a:t>Fuente: </a:t>
            </a:r>
            <a:r>
              <a:rPr b="0" i="0" lang="en-US" sz="10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https://en.wikipedia.org/wiki/K-nearest_neighbors_algorithm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"/>
          <p:cNvSpPr txBox="1"/>
          <p:nvPr/>
        </p:nvSpPr>
        <p:spPr>
          <a:xfrm>
            <a:off x="396225" y="771603"/>
            <a:ext cx="5913000" cy="25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spAutoFit/>
          </a:bodyPr>
          <a:lstStyle/>
          <a:p>
            <a:pPr indent="-367030" lvl="0" marL="701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Del inglés, </a:t>
            </a:r>
            <a:r>
              <a:rPr b="0" i="1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K-Nearest Neighbors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70104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Puede utilizarse en </a:t>
            </a:r>
            <a:r>
              <a:rPr b="1" i="0" lang="en-US" sz="1800" u="none" cap="none" strike="noStrike">
                <a:solidFill>
                  <a:srgbClr val="4A4A4A"/>
                </a:solidFill>
                <a:latin typeface="Arial"/>
                <a:ea typeface="Arial"/>
                <a:cs typeface="Arial"/>
                <a:sym typeface="Arial"/>
              </a:rPr>
              <a:t>clasiﬁcación </a:t>
            </a: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y en regresión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rgbClr val="000000"/>
              </a:buClr>
              <a:buSzPts val="2950"/>
              <a:buFont typeface="Arial"/>
              <a:buNone/>
            </a:pPr>
            <a:r>
              <a:t/>
            </a:r>
            <a:endParaRPr b="0" i="0" sz="295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508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69900" marR="0" rtl="0" algn="l">
              <a:lnSpc>
                <a:spcPct val="100000"/>
              </a:lnSpc>
              <a:spcBef>
                <a:spcPts val="125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MS PGothic"/>
              <a:buChar char="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Si k=3: Rojo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4A4A4A"/>
              </a:buClr>
              <a:buSzPts val="2400"/>
              <a:buFont typeface="MS PGothic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MS PGothic"/>
              <a:buChar char="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Si k=5: Azul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4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b="0" i="0" lang="en-US" sz="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4"/>
          <p:cNvSpPr txBox="1"/>
          <p:nvPr/>
        </p:nvSpPr>
        <p:spPr>
          <a:xfrm>
            <a:off x="5730650" y="1739275"/>
            <a:ext cx="3261300" cy="15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Básicamente: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70104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En clasificación: voto de mayoría (moda)</a:t>
            </a:r>
            <a:endParaRPr b="0" i="0" sz="1800" u="none" cap="none" strike="noStrike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70104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En regresión: media</a:t>
            </a:r>
            <a:endParaRPr b="0" i="0" sz="1800" u="none" cap="none" strike="noStrike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5"/>
          <p:cNvSpPr txBox="1"/>
          <p:nvPr>
            <p:ph type="title"/>
          </p:nvPr>
        </p:nvSpPr>
        <p:spPr>
          <a:xfrm>
            <a:off x="1995622" y="1660566"/>
            <a:ext cx="5138420" cy="848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400">
                <a:latin typeface="Calibri"/>
                <a:ea typeface="Calibri"/>
                <a:cs typeface="Calibri"/>
                <a:sym typeface="Calibri"/>
              </a:rPr>
              <a:t>Let’s code!</a:t>
            </a:r>
            <a:endParaRPr/>
          </a:p>
        </p:txBody>
      </p:sp>
      <p:sp>
        <p:nvSpPr>
          <p:cNvPr id="272" name="Google Shape;272;p25"/>
          <p:cNvSpPr/>
          <p:nvPr/>
        </p:nvSpPr>
        <p:spPr>
          <a:xfrm>
            <a:off x="0" y="4729162"/>
            <a:ext cx="9144000" cy="414655"/>
          </a:xfrm>
          <a:custGeom>
            <a:rect b="b" l="l" r="r" t="t"/>
            <a:pathLst>
              <a:path extrusionOk="0" h="414654" w="9144000">
                <a:moveTo>
                  <a:pt x="0" y="0"/>
                </a:moveTo>
                <a:lnTo>
                  <a:pt x="9143999" y="0"/>
                </a:lnTo>
                <a:lnTo>
                  <a:pt x="9143999" y="414337"/>
                </a:lnTo>
                <a:lnTo>
                  <a:pt x="0" y="414337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5"/>
          <p:cNvSpPr/>
          <p:nvPr/>
        </p:nvSpPr>
        <p:spPr>
          <a:xfrm>
            <a:off x="8626547" y="3408"/>
            <a:ext cx="239395" cy="239395"/>
          </a:xfrm>
          <a:custGeom>
            <a:rect b="b" l="l" r="r" t="t"/>
            <a:pathLst>
              <a:path extrusionOk="0" h="239395" w="239395">
                <a:moveTo>
                  <a:pt x="0" y="0"/>
                </a:moveTo>
                <a:lnTo>
                  <a:pt x="239399" y="0"/>
                </a:lnTo>
                <a:lnTo>
                  <a:pt x="239399" y="239399"/>
                </a:lnTo>
                <a:lnTo>
                  <a:pt x="0" y="239399"/>
                </a:lnTo>
                <a:lnTo>
                  <a:pt x="0" y="0"/>
                </a:lnTo>
                <a:close/>
              </a:path>
            </a:pathLst>
          </a:custGeom>
          <a:solidFill>
            <a:srgbClr val="D354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5"/>
          <p:cNvSpPr/>
          <p:nvPr/>
        </p:nvSpPr>
        <p:spPr>
          <a:xfrm>
            <a:off x="8902558" y="3408"/>
            <a:ext cx="239395" cy="239395"/>
          </a:xfrm>
          <a:custGeom>
            <a:rect b="b" l="l" r="r" t="t"/>
            <a:pathLst>
              <a:path extrusionOk="0" h="239395" w="239395">
                <a:moveTo>
                  <a:pt x="0" y="0"/>
                </a:moveTo>
                <a:lnTo>
                  <a:pt x="239399" y="0"/>
                </a:lnTo>
                <a:lnTo>
                  <a:pt x="239399" y="239399"/>
                </a:lnTo>
                <a:lnTo>
                  <a:pt x="0" y="239399"/>
                </a:lnTo>
                <a:lnTo>
                  <a:pt x="0" y="0"/>
                </a:lnTo>
                <a:close/>
              </a:path>
            </a:pathLst>
          </a:custGeom>
          <a:solidFill>
            <a:srgbClr val="F39B1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5"/>
          <p:cNvSpPr/>
          <p:nvPr/>
        </p:nvSpPr>
        <p:spPr>
          <a:xfrm>
            <a:off x="0" y="4109057"/>
            <a:ext cx="1497085" cy="103444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5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b="0" i="0" lang="en-US" sz="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6"/>
          <p:cNvSpPr txBox="1"/>
          <p:nvPr>
            <p:ph type="title"/>
          </p:nvPr>
        </p:nvSpPr>
        <p:spPr>
          <a:xfrm>
            <a:off x="613568" y="128365"/>
            <a:ext cx="36735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Train + test: overfitting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6"/>
          <p:cNvSpPr/>
          <p:nvPr/>
        </p:nvSpPr>
        <p:spPr>
          <a:xfrm>
            <a:off x="1106624" y="766597"/>
            <a:ext cx="6794512" cy="391963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6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b="0" i="0" lang="en-US" sz="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7"/>
          <p:cNvSpPr txBox="1"/>
          <p:nvPr>
            <p:ph type="title"/>
          </p:nvPr>
        </p:nvSpPr>
        <p:spPr>
          <a:xfrm>
            <a:off x="613568" y="128365"/>
            <a:ext cx="3677920" cy="436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Limitaciones train + test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7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b="0" i="0" lang="en-US" sz="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7"/>
          <p:cNvSpPr txBox="1"/>
          <p:nvPr/>
        </p:nvSpPr>
        <p:spPr>
          <a:xfrm>
            <a:off x="733746" y="1085043"/>
            <a:ext cx="7567930" cy="1406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51790" lvl="0" marL="363855" marR="5080" rtl="0" algn="l">
              <a:lnSpc>
                <a:spcPct val="1133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Si las muestras de entrenamiento son escasas, el error en test puede ser muy  variable, dependiendo de las muestras incluidas en el conjunto de entrenamiento y  el conjunto de test.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4A4A4A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1790" lvl="0" marL="363855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4A4A4A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No permite seleccionar los parámetros del modelo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"/>
          <p:cNvSpPr txBox="1"/>
          <p:nvPr>
            <p:ph type="title"/>
          </p:nvPr>
        </p:nvSpPr>
        <p:spPr>
          <a:xfrm>
            <a:off x="613568" y="128365"/>
            <a:ext cx="5145405" cy="436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Entrenamiento + validación + test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8374" y="2457532"/>
            <a:ext cx="5845810" cy="654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spAutoFit/>
          </a:bodyPr>
          <a:lstStyle/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Rápido y sencillo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Mucha varianza (mismas limitaciones que caso anterior)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28"/>
          <p:cNvSpPr/>
          <p:nvPr/>
        </p:nvSpPr>
        <p:spPr>
          <a:xfrm>
            <a:off x="467312" y="1061875"/>
            <a:ext cx="7924799" cy="9905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8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b="0" i="0" lang="en-US" sz="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/>
          <p:cNvSpPr txBox="1"/>
          <p:nvPr>
            <p:ph type="title"/>
          </p:nvPr>
        </p:nvSpPr>
        <p:spPr>
          <a:xfrm>
            <a:off x="613568" y="128365"/>
            <a:ext cx="4187190" cy="436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¿Qué es </a:t>
            </a:r>
            <a:r>
              <a:rPr b="1" i="1" lang="en-US" sz="2700">
                <a:latin typeface="Calibri"/>
                <a:ea typeface="Calibri"/>
                <a:cs typeface="Calibri"/>
                <a:sym typeface="Calibri"/>
              </a:rPr>
              <a:t>machine learning</a:t>
            </a: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?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3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b="0" i="0" lang="en-US" sz="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3"/>
          <p:cNvSpPr txBox="1"/>
          <p:nvPr/>
        </p:nvSpPr>
        <p:spPr>
          <a:xfrm>
            <a:off x="627850" y="810600"/>
            <a:ext cx="7290900" cy="3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67030" lvl="0" marL="469900" marR="5080" rtl="0" algn="l">
              <a:lnSpc>
                <a:spcPct val="114599"/>
              </a:lnSpc>
              <a:spcBef>
                <a:spcPts val="209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b="0" i="1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La ciencia </a:t>
            </a:r>
            <a:r>
              <a:rPr i="1"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de p</a:t>
            </a:r>
            <a:r>
              <a:rPr b="0" i="1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roporcionar a los ordenadores la capacidad de </a:t>
            </a:r>
            <a:r>
              <a:rPr b="1" i="1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aprender </a:t>
            </a:r>
            <a:r>
              <a:rPr b="0" i="1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a tomar  decisiones a partir de los </a:t>
            </a:r>
            <a:r>
              <a:rPr b="1" i="1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b="0" i="1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, sin ser programados explícitamente para  ello</a:t>
            </a: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” </a:t>
            </a: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—</a:t>
            </a: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Arthur Samuel, 1959</a:t>
            </a:r>
            <a:endParaRPr b="0" i="0" sz="1800" u="none" cap="none" strike="noStrike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5080" rtl="0" algn="l">
              <a:lnSpc>
                <a:spcPct val="114599"/>
              </a:lnSpc>
              <a:spcBef>
                <a:spcPts val="209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Char char="●"/>
            </a:pPr>
            <a:r>
              <a:rPr i="1"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Se dice que un programa informático aprende de la experiencia E con respecto a una tarea T y una medida de rendimiento R si su rendimiento en T, medido por P, mejora con la experiencia E.</a:t>
            </a: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 —Tom Mitchell, 1997</a:t>
            </a:r>
            <a:endParaRPr sz="18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4A4A4A"/>
              </a:buClr>
              <a:buSzPts val="2150"/>
              <a:buFont typeface="Arial"/>
              <a:buNone/>
            </a:pPr>
            <a:r>
              <a:t/>
            </a:r>
            <a:endParaRPr b="0" i="0" sz="21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469900" marR="473709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Útil cuando no se puede utilizar una fórmula que describa la realidad,  pero sí </a:t>
            </a: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se dispone</a:t>
            </a: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 de datos para construir una solución empírica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9"/>
          <p:cNvSpPr txBox="1"/>
          <p:nvPr>
            <p:ph type="title"/>
          </p:nvPr>
        </p:nvSpPr>
        <p:spPr>
          <a:xfrm>
            <a:off x="613568" y="128365"/>
            <a:ext cx="6490970" cy="436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Validación cruzada: k-fold </a:t>
            </a:r>
            <a:r>
              <a:rPr b="1" i="1" lang="en-US" sz="2700">
                <a:latin typeface="Calibri"/>
                <a:ea typeface="Calibri"/>
                <a:cs typeface="Calibri"/>
                <a:sym typeface="Calibri"/>
              </a:rPr>
              <a:t>cross-validation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9"/>
          <p:cNvSpPr/>
          <p:nvPr/>
        </p:nvSpPr>
        <p:spPr>
          <a:xfrm>
            <a:off x="1742325" y="909075"/>
            <a:ext cx="5247299" cy="363457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9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b="0" i="0" lang="en-US" sz="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0"/>
          <p:cNvSpPr txBox="1"/>
          <p:nvPr>
            <p:ph type="title"/>
          </p:nvPr>
        </p:nvSpPr>
        <p:spPr>
          <a:xfrm>
            <a:off x="613568" y="128365"/>
            <a:ext cx="4149725" cy="436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Validación cruzada: Paso 1</a:t>
            </a:r>
            <a:endParaRPr/>
          </a:p>
        </p:txBody>
      </p:sp>
      <p:sp>
        <p:nvSpPr>
          <p:cNvPr id="311" name="Google Shape;311;p30"/>
          <p:cNvSpPr/>
          <p:nvPr/>
        </p:nvSpPr>
        <p:spPr>
          <a:xfrm>
            <a:off x="633375" y="1427312"/>
            <a:ext cx="5247299" cy="80154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30"/>
          <p:cNvSpPr/>
          <p:nvPr/>
        </p:nvSpPr>
        <p:spPr>
          <a:xfrm>
            <a:off x="994386" y="2209089"/>
            <a:ext cx="3375799" cy="41782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30"/>
          <p:cNvSpPr/>
          <p:nvPr/>
        </p:nvSpPr>
        <p:spPr>
          <a:xfrm>
            <a:off x="7302317" y="1707862"/>
            <a:ext cx="976328" cy="80155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30"/>
          <p:cNvSpPr/>
          <p:nvPr/>
        </p:nvSpPr>
        <p:spPr>
          <a:xfrm>
            <a:off x="6016249" y="1937324"/>
            <a:ext cx="1150620" cy="125730"/>
          </a:xfrm>
          <a:custGeom>
            <a:rect b="b" l="l" r="r" t="t"/>
            <a:pathLst>
              <a:path extrusionOk="0" h="125730" w="1150620">
                <a:moveTo>
                  <a:pt x="1087649" y="125699"/>
                </a:moveTo>
                <a:lnTo>
                  <a:pt x="1087649" y="94274"/>
                </a:lnTo>
                <a:lnTo>
                  <a:pt x="0" y="94274"/>
                </a:lnTo>
                <a:lnTo>
                  <a:pt x="0" y="31424"/>
                </a:lnTo>
                <a:lnTo>
                  <a:pt x="1087649" y="31424"/>
                </a:lnTo>
                <a:lnTo>
                  <a:pt x="1087649" y="0"/>
                </a:lnTo>
                <a:lnTo>
                  <a:pt x="1150499" y="62849"/>
                </a:lnTo>
                <a:lnTo>
                  <a:pt x="1087649" y="125699"/>
                </a:lnTo>
                <a:close/>
              </a:path>
            </a:pathLst>
          </a:custGeom>
          <a:solidFill>
            <a:srgbClr val="C9DAF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30"/>
          <p:cNvSpPr/>
          <p:nvPr/>
        </p:nvSpPr>
        <p:spPr>
          <a:xfrm>
            <a:off x="6016249" y="1937324"/>
            <a:ext cx="1150620" cy="125730"/>
          </a:xfrm>
          <a:custGeom>
            <a:rect b="b" l="l" r="r" t="t"/>
            <a:pathLst>
              <a:path extrusionOk="0" h="125730" w="1150620">
                <a:moveTo>
                  <a:pt x="0" y="31424"/>
                </a:moveTo>
                <a:lnTo>
                  <a:pt x="1087649" y="31424"/>
                </a:lnTo>
                <a:lnTo>
                  <a:pt x="1087649" y="0"/>
                </a:lnTo>
                <a:lnTo>
                  <a:pt x="1150499" y="62849"/>
                </a:lnTo>
                <a:lnTo>
                  <a:pt x="1087649" y="125699"/>
                </a:lnTo>
                <a:lnTo>
                  <a:pt x="1087649" y="94274"/>
                </a:lnTo>
                <a:lnTo>
                  <a:pt x="0" y="94274"/>
                </a:lnTo>
                <a:lnTo>
                  <a:pt x="0" y="31424"/>
                </a:lnTo>
                <a:close/>
              </a:path>
            </a:pathLst>
          </a:custGeom>
          <a:noFill/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0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b="0" i="0" lang="en-US" sz="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1"/>
          <p:cNvSpPr txBox="1"/>
          <p:nvPr>
            <p:ph type="title"/>
          </p:nvPr>
        </p:nvSpPr>
        <p:spPr>
          <a:xfrm>
            <a:off x="613568" y="128365"/>
            <a:ext cx="4149725" cy="436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Validación cruzada: Paso 2</a:t>
            </a:r>
            <a:endParaRPr/>
          </a:p>
        </p:txBody>
      </p:sp>
      <p:sp>
        <p:nvSpPr>
          <p:cNvPr id="322" name="Google Shape;322;p31"/>
          <p:cNvSpPr/>
          <p:nvPr/>
        </p:nvSpPr>
        <p:spPr>
          <a:xfrm>
            <a:off x="964550" y="1773575"/>
            <a:ext cx="3738649" cy="17415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31"/>
          <p:cNvSpPr/>
          <p:nvPr/>
        </p:nvSpPr>
        <p:spPr>
          <a:xfrm>
            <a:off x="1222986" y="799364"/>
            <a:ext cx="3375799" cy="41782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31"/>
          <p:cNvSpPr txBox="1"/>
          <p:nvPr/>
        </p:nvSpPr>
        <p:spPr>
          <a:xfrm>
            <a:off x="346874" y="1432338"/>
            <a:ext cx="1462405" cy="238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</a:t>
            </a:r>
            <a:r>
              <a:rPr b="0" i="1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 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1:Nvecinos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1"/>
          <p:cNvSpPr txBox="1"/>
          <p:nvPr/>
        </p:nvSpPr>
        <p:spPr>
          <a:xfrm>
            <a:off x="423074" y="3504813"/>
            <a:ext cx="322580" cy="238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end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1"/>
          <p:cNvSpPr/>
          <p:nvPr/>
        </p:nvSpPr>
        <p:spPr>
          <a:xfrm>
            <a:off x="5895475" y="1899999"/>
            <a:ext cx="177165" cy="1529715"/>
          </a:xfrm>
          <a:custGeom>
            <a:rect b="b" l="l" r="r" t="t"/>
            <a:pathLst>
              <a:path extrusionOk="0" h="1529714" w="177164">
                <a:moveTo>
                  <a:pt x="0" y="0"/>
                </a:moveTo>
                <a:lnTo>
                  <a:pt x="34389" y="1157"/>
                </a:lnTo>
                <a:lnTo>
                  <a:pt x="62472" y="4312"/>
                </a:lnTo>
                <a:lnTo>
                  <a:pt x="81407" y="8993"/>
                </a:lnTo>
                <a:lnTo>
                  <a:pt x="88349" y="14724"/>
                </a:lnTo>
                <a:lnTo>
                  <a:pt x="88349" y="750125"/>
                </a:lnTo>
                <a:lnTo>
                  <a:pt x="95292" y="755856"/>
                </a:lnTo>
                <a:lnTo>
                  <a:pt x="114227" y="760537"/>
                </a:lnTo>
                <a:lnTo>
                  <a:pt x="142310" y="763692"/>
                </a:lnTo>
                <a:lnTo>
                  <a:pt x="176699" y="764849"/>
                </a:lnTo>
                <a:lnTo>
                  <a:pt x="142310" y="766007"/>
                </a:lnTo>
                <a:lnTo>
                  <a:pt x="114227" y="769162"/>
                </a:lnTo>
                <a:lnTo>
                  <a:pt x="95292" y="773843"/>
                </a:lnTo>
                <a:lnTo>
                  <a:pt x="88349" y="779574"/>
                </a:lnTo>
                <a:lnTo>
                  <a:pt x="88349" y="1514975"/>
                </a:lnTo>
                <a:lnTo>
                  <a:pt x="81407" y="1520707"/>
                </a:lnTo>
                <a:lnTo>
                  <a:pt x="62472" y="1525387"/>
                </a:lnTo>
                <a:lnTo>
                  <a:pt x="34389" y="1528542"/>
                </a:lnTo>
                <a:lnTo>
                  <a:pt x="0" y="1529699"/>
                </a:lnTo>
              </a:path>
            </a:pathLst>
          </a:custGeom>
          <a:noFill/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31"/>
          <p:cNvSpPr/>
          <p:nvPr/>
        </p:nvSpPr>
        <p:spPr>
          <a:xfrm>
            <a:off x="4778275" y="1955775"/>
            <a:ext cx="373380" cy="0"/>
          </a:xfrm>
          <a:custGeom>
            <a:rect b="b" l="l" r="r" t="t"/>
            <a:pathLst>
              <a:path extrusionOk="0" h="120000" w="373379">
                <a:moveTo>
                  <a:pt x="0" y="0"/>
                </a:moveTo>
                <a:lnTo>
                  <a:pt x="373349" y="0"/>
                </a:lnTo>
              </a:path>
            </a:pathLst>
          </a:custGeom>
          <a:noFill/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31"/>
          <p:cNvSpPr/>
          <p:nvPr/>
        </p:nvSpPr>
        <p:spPr>
          <a:xfrm>
            <a:off x="5151625" y="1940042"/>
            <a:ext cx="43815" cy="31750"/>
          </a:xfrm>
          <a:custGeom>
            <a:rect b="b" l="l" r="r" t="t"/>
            <a:pathLst>
              <a:path extrusionOk="0" h="31750" w="43814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31"/>
          <p:cNvSpPr/>
          <p:nvPr/>
        </p:nvSpPr>
        <p:spPr>
          <a:xfrm>
            <a:off x="5151625" y="1940042"/>
            <a:ext cx="43815" cy="31750"/>
          </a:xfrm>
          <a:custGeom>
            <a:rect b="b" l="l" r="r" t="t"/>
            <a:pathLst>
              <a:path extrusionOk="0" h="31750" w="43814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noFill/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31"/>
          <p:cNvSpPr/>
          <p:nvPr/>
        </p:nvSpPr>
        <p:spPr>
          <a:xfrm>
            <a:off x="4779300" y="2307123"/>
            <a:ext cx="373380" cy="0"/>
          </a:xfrm>
          <a:custGeom>
            <a:rect b="b" l="l" r="r" t="t"/>
            <a:pathLst>
              <a:path extrusionOk="0" h="120000" w="373379">
                <a:moveTo>
                  <a:pt x="0" y="0"/>
                </a:moveTo>
                <a:lnTo>
                  <a:pt x="373349" y="0"/>
                </a:lnTo>
              </a:path>
            </a:pathLst>
          </a:custGeom>
          <a:noFill/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31"/>
          <p:cNvSpPr/>
          <p:nvPr/>
        </p:nvSpPr>
        <p:spPr>
          <a:xfrm>
            <a:off x="5152649" y="2291390"/>
            <a:ext cx="43815" cy="31750"/>
          </a:xfrm>
          <a:custGeom>
            <a:rect b="b" l="l" r="r" t="t"/>
            <a:pathLst>
              <a:path extrusionOk="0" h="31750" w="43814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31"/>
          <p:cNvSpPr/>
          <p:nvPr/>
        </p:nvSpPr>
        <p:spPr>
          <a:xfrm>
            <a:off x="5152649" y="2291390"/>
            <a:ext cx="43815" cy="31750"/>
          </a:xfrm>
          <a:custGeom>
            <a:rect b="b" l="l" r="r" t="t"/>
            <a:pathLst>
              <a:path extrusionOk="0" h="31750" w="43814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noFill/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31"/>
          <p:cNvSpPr/>
          <p:nvPr/>
        </p:nvSpPr>
        <p:spPr>
          <a:xfrm>
            <a:off x="4779300" y="2664851"/>
            <a:ext cx="373380" cy="0"/>
          </a:xfrm>
          <a:custGeom>
            <a:rect b="b" l="l" r="r" t="t"/>
            <a:pathLst>
              <a:path extrusionOk="0" h="120000" w="373379">
                <a:moveTo>
                  <a:pt x="0" y="0"/>
                </a:moveTo>
                <a:lnTo>
                  <a:pt x="373349" y="0"/>
                </a:lnTo>
              </a:path>
            </a:pathLst>
          </a:custGeom>
          <a:noFill/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31"/>
          <p:cNvSpPr/>
          <p:nvPr/>
        </p:nvSpPr>
        <p:spPr>
          <a:xfrm>
            <a:off x="5152649" y="2649118"/>
            <a:ext cx="43815" cy="31750"/>
          </a:xfrm>
          <a:custGeom>
            <a:rect b="b" l="l" r="r" t="t"/>
            <a:pathLst>
              <a:path extrusionOk="0" h="31750" w="43814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31"/>
          <p:cNvSpPr/>
          <p:nvPr/>
        </p:nvSpPr>
        <p:spPr>
          <a:xfrm>
            <a:off x="5152649" y="2649118"/>
            <a:ext cx="43815" cy="31750"/>
          </a:xfrm>
          <a:custGeom>
            <a:rect b="b" l="l" r="r" t="t"/>
            <a:pathLst>
              <a:path extrusionOk="0" h="31750" w="43814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noFill/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31"/>
          <p:cNvSpPr/>
          <p:nvPr/>
        </p:nvSpPr>
        <p:spPr>
          <a:xfrm>
            <a:off x="4779300" y="3006473"/>
            <a:ext cx="373380" cy="0"/>
          </a:xfrm>
          <a:custGeom>
            <a:rect b="b" l="l" r="r" t="t"/>
            <a:pathLst>
              <a:path extrusionOk="0" h="120000" w="373379">
                <a:moveTo>
                  <a:pt x="0" y="0"/>
                </a:moveTo>
                <a:lnTo>
                  <a:pt x="373349" y="0"/>
                </a:lnTo>
              </a:path>
            </a:pathLst>
          </a:custGeom>
          <a:noFill/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31"/>
          <p:cNvSpPr/>
          <p:nvPr/>
        </p:nvSpPr>
        <p:spPr>
          <a:xfrm>
            <a:off x="5152649" y="2990740"/>
            <a:ext cx="43815" cy="31750"/>
          </a:xfrm>
          <a:custGeom>
            <a:rect b="b" l="l" r="r" t="t"/>
            <a:pathLst>
              <a:path extrusionOk="0" h="31750" w="43814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31"/>
          <p:cNvSpPr/>
          <p:nvPr/>
        </p:nvSpPr>
        <p:spPr>
          <a:xfrm>
            <a:off x="5152649" y="2990740"/>
            <a:ext cx="43815" cy="31750"/>
          </a:xfrm>
          <a:custGeom>
            <a:rect b="b" l="l" r="r" t="t"/>
            <a:pathLst>
              <a:path extrusionOk="0" h="31750" w="43814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noFill/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31"/>
          <p:cNvSpPr/>
          <p:nvPr/>
        </p:nvSpPr>
        <p:spPr>
          <a:xfrm>
            <a:off x="4779300" y="3355314"/>
            <a:ext cx="373380" cy="0"/>
          </a:xfrm>
          <a:custGeom>
            <a:rect b="b" l="l" r="r" t="t"/>
            <a:pathLst>
              <a:path extrusionOk="0" h="120000" w="373379">
                <a:moveTo>
                  <a:pt x="0" y="0"/>
                </a:moveTo>
                <a:lnTo>
                  <a:pt x="373349" y="0"/>
                </a:lnTo>
              </a:path>
            </a:pathLst>
          </a:custGeom>
          <a:noFill/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31"/>
          <p:cNvSpPr/>
          <p:nvPr/>
        </p:nvSpPr>
        <p:spPr>
          <a:xfrm>
            <a:off x="5152649" y="3339581"/>
            <a:ext cx="43815" cy="31750"/>
          </a:xfrm>
          <a:custGeom>
            <a:rect b="b" l="l" r="r" t="t"/>
            <a:pathLst>
              <a:path extrusionOk="0" h="31750" w="43814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31"/>
          <p:cNvSpPr/>
          <p:nvPr/>
        </p:nvSpPr>
        <p:spPr>
          <a:xfrm>
            <a:off x="5152649" y="3339581"/>
            <a:ext cx="43815" cy="31750"/>
          </a:xfrm>
          <a:custGeom>
            <a:rect b="b" l="l" r="r" t="t"/>
            <a:pathLst>
              <a:path extrusionOk="0" h="31750" w="43814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noFill/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31"/>
          <p:cNvSpPr/>
          <p:nvPr/>
        </p:nvSpPr>
        <p:spPr>
          <a:xfrm>
            <a:off x="5285900" y="2538425"/>
            <a:ext cx="533471" cy="20874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31"/>
          <p:cNvSpPr/>
          <p:nvPr/>
        </p:nvSpPr>
        <p:spPr>
          <a:xfrm>
            <a:off x="5283848" y="1851399"/>
            <a:ext cx="533475" cy="20875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31"/>
          <p:cNvSpPr/>
          <p:nvPr/>
        </p:nvSpPr>
        <p:spPr>
          <a:xfrm>
            <a:off x="5285899" y="2194912"/>
            <a:ext cx="533471" cy="20874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31"/>
          <p:cNvSpPr/>
          <p:nvPr/>
        </p:nvSpPr>
        <p:spPr>
          <a:xfrm>
            <a:off x="5285899" y="2881925"/>
            <a:ext cx="533471" cy="20874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31"/>
          <p:cNvSpPr/>
          <p:nvPr/>
        </p:nvSpPr>
        <p:spPr>
          <a:xfrm>
            <a:off x="5285899" y="3225424"/>
            <a:ext cx="533475" cy="20875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31"/>
          <p:cNvSpPr/>
          <p:nvPr/>
        </p:nvSpPr>
        <p:spPr>
          <a:xfrm>
            <a:off x="6171635" y="2360051"/>
            <a:ext cx="1768956" cy="62922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31"/>
          <p:cNvSpPr/>
          <p:nvPr/>
        </p:nvSpPr>
        <p:spPr>
          <a:xfrm>
            <a:off x="6510900" y="3856800"/>
            <a:ext cx="1893869" cy="28694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31"/>
          <p:cNvSpPr/>
          <p:nvPr/>
        </p:nvSpPr>
        <p:spPr>
          <a:xfrm>
            <a:off x="8520542" y="2889912"/>
            <a:ext cx="400685" cy="915035"/>
          </a:xfrm>
          <a:custGeom>
            <a:rect b="b" l="l" r="r" t="t"/>
            <a:pathLst>
              <a:path extrusionOk="0" h="915035" w="400684">
                <a:moveTo>
                  <a:pt x="295482" y="704762"/>
                </a:moveTo>
                <a:lnTo>
                  <a:pt x="100593" y="704762"/>
                </a:lnTo>
                <a:lnTo>
                  <a:pt x="137893" y="673081"/>
                </a:lnTo>
                <a:lnTo>
                  <a:pt x="172171" y="639170"/>
                </a:lnTo>
                <a:lnTo>
                  <a:pt x="203373" y="603233"/>
                </a:lnTo>
                <a:lnTo>
                  <a:pt x="231447" y="565469"/>
                </a:lnTo>
                <a:lnTo>
                  <a:pt x="256338" y="526081"/>
                </a:lnTo>
                <a:lnTo>
                  <a:pt x="277993" y="485270"/>
                </a:lnTo>
                <a:lnTo>
                  <a:pt x="296360" y="443237"/>
                </a:lnTo>
                <a:lnTo>
                  <a:pt x="311384" y="400184"/>
                </a:lnTo>
                <a:lnTo>
                  <a:pt x="323012" y="356311"/>
                </a:lnTo>
                <a:lnTo>
                  <a:pt x="331192" y="311821"/>
                </a:lnTo>
                <a:lnTo>
                  <a:pt x="335869" y="266913"/>
                </a:lnTo>
                <a:lnTo>
                  <a:pt x="336990" y="221791"/>
                </a:lnTo>
                <a:lnTo>
                  <a:pt x="334502" y="176655"/>
                </a:lnTo>
                <a:lnTo>
                  <a:pt x="328351" y="131707"/>
                </a:lnTo>
                <a:lnTo>
                  <a:pt x="318484" y="87147"/>
                </a:lnTo>
                <a:lnTo>
                  <a:pt x="304849" y="43177"/>
                </a:lnTo>
                <a:lnTo>
                  <a:pt x="287390" y="0"/>
                </a:lnTo>
                <a:lnTo>
                  <a:pt x="350952" y="140042"/>
                </a:lnTo>
                <a:lnTo>
                  <a:pt x="368411" y="183220"/>
                </a:lnTo>
                <a:lnTo>
                  <a:pt x="382047" y="227189"/>
                </a:lnTo>
                <a:lnTo>
                  <a:pt x="391913" y="271749"/>
                </a:lnTo>
                <a:lnTo>
                  <a:pt x="398064" y="316697"/>
                </a:lnTo>
                <a:lnTo>
                  <a:pt x="400552" y="361833"/>
                </a:lnTo>
                <a:lnTo>
                  <a:pt x="399431" y="406956"/>
                </a:lnTo>
                <a:lnTo>
                  <a:pt x="394754" y="451863"/>
                </a:lnTo>
                <a:lnTo>
                  <a:pt x="386575" y="496353"/>
                </a:lnTo>
                <a:lnTo>
                  <a:pt x="374946" y="540226"/>
                </a:lnTo>
                <a:lnTo>
                  <a:pt x="359922" y="583279"/>
                </a:lnTo>
                <a:lnTo>
                  <a:pt x="341556" y="625312"/>
                </a:lnTo>
                <a:lnTo>
                  <a:pt x="319900" y="666123"/>
                </a:lnTo>
                <a:lnTo>
                  <a:pt x="295482" y="704762"/>
                </a:lnTo>
                <a:close/>
              </a:path>
              <a:path extrusionOk="0" h="915035" w="400684">
                <a:moveTo>
                  <a:pt x="195936" y="914825"/>
                </a:moveTo>
                <a:lnTo>
                  <a:pt x="0" y="855239"/>
                </a:lnTo>
                <a:lnTo>
                  <a:pt x="68812" y="634741"/>
                </a:lnTo>
                <a:lnTo>
                  <a:pt x="100593" y="704762"/>
                </a:lnTo>
                <a:lnTo>
                  <a:pt x="295482" y="704762"/>
                </a:lnTo>
                <a:lnTo>
                  <a:pt x="266936" y="743275"/>
                </a:lnTo>
                <a:lnTo>
                  <a:pt x="235733" y="779212"/>
                </a:lnTo>
                <a:lnTo>
                  <a:pt x="201456" y="813122"/>
                </a:lnTo>
                <a:lnTo>
                  <a:pt x="164156" y="844804"/>
                </a:lnTo>
                <a:lnTo>
                  <a:pt x="195936" y="914825"/>
                </a:lnTo>
                <a:close/>
              </a:path>
            </a:pathLst>
          </a:custGeom>
          <a:solidFill>
            <a:srgbClr val="DCDE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31"/>
          <p:cNvSpPr/>
          <p:nvPr/>
        </p:nvSpPr>
        <p:spPr>
          <a:xfrm>
            <a:off x="8006905" y="2555812"/>
            <a:ext cx="828040" cy="406400"/>
          </a:xfrm>
          <a:custGeom>
            <a:rect b="b" l="l" r="r" t="t"/>
            <a:pathLst>
              <a:path extrusionOk="0" h="406400" w="828040">
                <a:moveTo>
                  <a:pt x="63562" y="197723"/>
                </a:moveTo>
                <a:lnTo>
                  <a:pt x="0" y="57681"/>
                </a:lnTo>
                <a:lnTo>
                  <a:pt x="49045" y="37773"/>
                </a:lnTo>
                <a:lnTo>
                  <a:pt x="99134" y="22045"/>
                </a:lnTo>
                <a:lnTo>
                  <a:pt x="149985" y="10503"/>
                </a:lnTo>
                <a:lnTo>
                  <a:pt x="201317" y="3152"/>
                </a:lnTo>
                <a:lnTo>
                  <a:pt x="252845" y="0"/>
                </a:lnTo>
                <a:lnTo>
                  <a:pt x="304288" y="1050"/>
                </a:lnTo>
                <a:lnTo>
                  <a:pt x="355364" y="6310"/>
                </a:lnTo>
                <a:lnTo>
                  <a:pt x="405790" y="15784"/>
                </a:lnTo>
                <a:lnTo>
                  <a:pt x="455283" y="29479"/>
                </a:lnTo>
                <a:lnTo>
                  <a:pt x="503563" y="47401"/>
                </a:lnTo>
                <a:lnTo>
                  <a:pt x="549899" y="69325"/>
                </a:lnTo>
                <a:lnTo>
                  <a:pt x="593631" y="94890"/>
                </a:lnTo>
                <a:lnTo>
                  <a:pt x="634577" y="123896"/>
                </a:lnTo>
                <a:lnTo>
                  <a:pt x="653842" y="140252"/>
                </a:lnTo>
                <a:lnTo>
                  <a:pt x="351682" y="140252"/>
                </a:lnTo>
                <a:lnTo>
                  <a:pt x="303569" y="140353"/>
                </a:lnTo>
                <a:lnTo>
                  <a:pt x="255196" y="144164"/>
                </a:lnTo>
                <a:lnTo>
                  <a:pt x="206787" y="151746"/>
                </a:lnTo>
                <a:lnTo>
                  <a:pt x="158563" y="163159"/>
                </a:lnTo>
                <a:lnTo>
                  <a:pt x="110748" y="178465"/>
                </a:lnTo>
                <a:lnTo>
                  <a:pt x="63562" y="197723"/>
                </a:lnTo>
                <a:close/>
              </a:path>
              <a:path extrusionOk="0" h="406400" w="828040">
                <a:moveTo>
                  <a:pt x="827914" y="406344"/>
                </a:moveTo>
                <a:lnTo>
                  <a:pt x="800250" y="366656"/>
                </a:lnTo>
                <a:lnTo>
                  <a:pt x="769659" y="329950"/>
                </a:lnTo>
                <a:lnTo>
                  <a:pt x="736364" y="296287"/>
                </a:lnTo>
                <a:lnTo>
                  <a:pt x="700586" y="265728"/>
                </a:lnTo>
                <a:lnTo>
                  <a:pt x="662548" y="238332"/>
                </a:lnTo>
                <a:lnTo>
                  <a:pt x="622473" y="214161"/>
                </a:lnTo>
                <a:lnTo>
                  <a:pt x="580583" y="193275"/>
                </a:lnTo>
                <a:lnTo>
                  <a:pt x="537099" y="175736"/>
                </a:lnTo>
                <a:lnTo>
                  <a:pt x="492245" y="161603"/>
                </a:lnTo>
                <a:lnTo>
                  <a:pt x="446243" y="150938"/>
                </a:lnTo>
                <a:lnTo>
                  <a:pt x="399314" y="143800"/>
                </a:lnTo>
                <a:lnTo>
                  <a:pt x="351682" y="140252"/>
                </a:lnTo>
                <a:lnTo>
                  <a:pt x="653842" y="140252"/>
                </a:lnTo>
                <a:lnTo>
                  <a:pt x="707384" y="191421"/>
                </a:lnTo>
                <a:lnTo>
                  <a:pt x="738881" y="229538"/>
                </a:lnTo>
                <a:lnTo>
                  <a:pt x="766864" y="270291"/>
                </a:lnTo>
                <a:lnTo>
                  <a:pt x="791152" y="313477"/>
                </a:lnTo>
                <a:lnTo>
                  <a:pt x="811562" y="358895"/>
                </a:lnTo>
                <a:lnTo>
                  <a:pt x="827914" y="406344"/>
                </a:lnTo>
                <a:close/>
              </a:path>
            </a:pathLst>
          </a:custGeom>
          <a:solidFill>
            <a:srgbClr val="AEB1B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31"/>
          <p:cNvSpPr/>
          <p:nvPr/>
        </p:nvSpPr>
        <p:spPr>
          <a:xfrm>
            <a:off x="8006905" y="2555831"/>
            <a:ext cx="914400" cy="1249045"/>
          </a:xfrm>
          <a:custGeom>
            <a:rect b="b" l="l" r="r" t="t"/>
            <a:pathLst>
              <a:path extrusionOk="0" h="1249045" w="914400">
                <a:moveTo>
                  <a:pt x="827914" y="406324"/>
                </a:moveTo>
                <a:lnTo>
                  <a:pt x="800250" y="366637"/>
                </a:lnTo>
                <a:lnTo>
                  <a:pt x="769659" y="329931"/>
                </a:lnTo>
                <a:lnTo>
                  <a:pt x="736364" y="296268"/>
                </a:lnTo>
                <a:lnTo>
                  <a:pt x="700586" y="265708"/>
                </a:lnTo>
                <a:lnTo>
                  <a:pt x="662548" y="238313"/>
                </a:lnTo>
                <a:lnTo>
                  <a:pt x="622473" y="214142"/>
                </a:lnTo>
                <a:lnTo>
                  <a:pt x="580583" y="193256"/>
                </a:lnTo>
                <a:lnTo>
                  <a:pt x="537099" y="175716"/>
                </a:lnTo>
                <a:lnTo>
                  <a:pt x="492245" y="161584"/>
                </a:lnTo>
                <a:lnTo>
                  <a:pt x="446243" y="150918"/>
                </a:lnTo>
                <a:lnTo>
                  <a:pt x="399314" y="143781"/>
                </a:lnTo>
                <a:lnTo>
                  <a:pt x="351682" y="140233"/>
                </a:lnTo>
                <a:lnTo>
                  <a:pt x="303569" y="140334"/>
                </a:lnTo>
                <a:lnTo>
                  <a:pt x="255196" y="144145"/>
                </a:lnTo>
                <a:lnTo>
                  <a:pt x="206787" y="151727"/>
                </a:lnTo>
                <a:lnTo>
                  <a:pt x="158563" y="163140"/>
                </a:lnTo>
                <a:lnTo>
                  <a:pt x="110748" y="178446"/>
                </a:lnTo>
                <a:lnTo>
                  <a:pt x="63562" y="197704"/>
                </a:lnTo>
                <a:lnTo>
                  <a:pt x="0" y="57662"/>
                </a:lnTo>
                <a:lnTo>
                  <a:pt x="46735" y="38557"/>
                </a:lnTo>
                <a:lnTo>
                  <a:pt x="94004" y="23344"/>
                </a:lnTo>
                <a:lnTo>
                  <a:pt x="141600" y="11954"/>
                </a:lnTo>
                <a:lnTo>
                  <a:pt x="189317" y="4313"/>
                </a:lnTo>
                <a:lnTo>
                  <a:pt x="236949" y="352"/>
                </a:lnTo>
                <a:lnTo>
                  <a:pt x="284290" y="0"/>
                </a:lnTo>
                <a:lnTo>
                  <a:pt x="331133" y="3184"/>
                </a:lnTo>
                <a:lnTo>
                  <a:pt x="377272" y="9834"/>
                </a:lnTo>
                <a:lnTo>
                  <a:pt x="422502" y="19879"/>
                </a:lnTo>
                <a:lnTo>
                  <a:pt x="466616" y="33247"/>
                </a:lnTo>
                <a:lnTo>
                  <a:pt x="509408" y="49868"/>
                </a:lnTo>
                <a:lnTo>
                  <a:pt x="550672" y="69670"/>
                </a:lnTo>
                <a:lnTo>
                  <a:pt x="590201" y="92583"/>
                </a:lnTo>
                <a:lnTo>
                  <a:pt x="627790" y="118534"/>
                </a:lnTo>
                <a:lnTo>
                  <a:pt x="663232" y="147454"/>
                </a:lnTo>
                <a:lnTo>
                  <a:pt x="696321" y="179270"/>
                </a:lnTo>
                <a:lnTo>
                  <a:pt x="726852" y="213912"/>
                </a:lnTo>
                <a:lnTo>
                  <a:pt x="754617" y="251309"/>
                </a:lnTo>
                <a:lnTo>
                  <a:pt x="779411" y="291388"/>
                </a:lnTo>
                <a:lnTo>
                  <a:pt x="801027" y="334080"/>
                </a:lnTo>
                <a:lnTo>
                  <a:pt x="864590" y="474122"/>
                </a:lnTo>
                <a:lnTo>
                  <a:pt x="882048" y="517300"/>
                </a:lnTo>
                <a:lnTo>
                  <a:pt x="895684" y="561270"/>
                </a:lnTo>
                <a:lnTo>
                  <a:pt x="905551" y="605830"/>
                </a:lnTo>
                <a:lnTo>
                  <a:pt x="911701" y="650778"/>
                </a:lnTo>
                <a:lnTo>
                  <a:pt x="914189" y="695914"/>
                </a:lnTo>
                <a:lnTo>
                  <a:pt x="913068" y="741036"/>
                </a:lnTo>
                <a:lnTo>
                  <a:pt x="908391" y="785943"/>
                </a:lnTo>
                <a:lnTo>
                  <a:pt x="900212" y="830434"/>
                </a:lnTo>
                <a:lnTo>
                  <a:pt x="888584" y="874307"/>
                </a:lnTo>
                <a:lnTo>
                  <a:pt x="873560" y="917360"/>
                </a:lnTo>
                <a:lnTo>
                  <a:pt x="855193" y="959393"/>
                </a:lnTo>
                <a:lnTo>
                  <a:pt x="833538" y="1000204"/>
                </a:lnTo>
                <a:lnTo>
                  <a:pt x="808647" y="1039592"/>
                </a:lnTo>
                <a:lnTo>
                  <a:pt x="780573" y="1077356"/>
                </a:lnTo>
                <a:lnTo>
                  <a:pt x="749371" y="1113293"/>
                </a:lnTo>
                <a:lnTo>
                  <a:pt x="715093" y="1147203"/>
                </a:lnTo>
                <a:lnTo>
                  <a:pt x="677793" y="1178885"/>
                </a:lnTo>
                <a:lnTo>
                  <a:pt x="709574" y="1248906"/>
                </a:lnTo>
                <a:lnTo>
                  <a:pt x="513637" y="1189320"/>
                </a:lnTo>
                <a:lnTo>
                  <a:pt x="582449" y="968822"/>
                </a:lnTo>
                <a:lnTo>
                  <a:pt x="614231" y="1038843"/>
                </a:lnTo>
                <a:lnTo>
                  <a:pt x="651531" y="1007161"/>
                </a:lnTo>
                <a:lnTo>
                  <a:pt x="685808" y="973251"/>
                </a:lnTo>
                <a:lnTo>
                  <a:pt x="717011" y="937314"/>
                </a:lnTo>
                <a:lnTo>
                  <a:pt x="745084" y="899550"/>
                </a:lnTo>
                <a:lnTo>
                  <a:pt x="769975" y="860162"/>
                </a:lnTo>
                <a:lnTo>
                  <a:pt x="791631" y="819351"/>
                </a:lnTo>
                <a:lnTo>
                  <a:pt x="809997" y="777318"/>
                </a:lnTo>
                <a:lnTo>
                  <a:pt x="825021" y="734265"/>
                </a:lnTo>
                <a:lnTo>
                  <a:pt x="836650" y="690392"/>
                </a:lnTo>
                <a:lnTo>
                  <a:pt x="844829" y="645901"/>
                </a:lnTo>
                <a:lnTo>
                  <a:pt x="849506" y="600994"/>
                </a:lnTo>
                <a:lnTo>
                  <a:pt x="850627" y="555872"/>
                </a:lnTo>
                <a:lnTo>
                  <a:pt x="848139" y="510736"/>
                </a:lnTo>
                <a:lnTo>
                  <a:pt x="841989" y="465788"/>
                </a:lnTo>
                <a:lnTo>
                  <a:pt x="832122" y="421228"/>
                </a:lnTo>
                <a:lnTo>
                  <a:pt x="818486" y="377258"/>
                </a:lnTo>
                <a:lnTo>
                  <a:pt x="801027" y="334080"/>
                </a:lnTo>
              </a:path>
            </a:pathLst>
          </a:custGeom>
          <a:noFill/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31"/>
          <p:cNvSpPr/>
          <p:nvPr/>
        </p:nvSpPr>
        <p:spPr>
          <a:xfrm>
            <a:off x="6407775" y="3715175"/>
            <a:ext cx="2099945" cy="543560"/>
          </a:xfrm>
          <a:custGeom>
            <a:rect b="b" l="l" r="r" t="t"/>
            <a:pathLst>
              <a:path extrusionOk="0" h="543560" w="2099945">
                <a:moveTo>
                  <a:pt x="0" y="90501"/>
                </a:moveTo>
                <a:lnTo>
                  <a:pt x="7112" y="55274"/>
                </a:lnTo>
                <a:lnTo>
                  <a:pt x="26507" y="26507"/>
                </a:lnTo>
                <a:lnTo>
                  <a:pt x="55274" y="7112"/>
                </a:lnTo>
                <a:lnTo>
                  <a:pt x="90501" y="0"/>
                </a:lnTo>
                <a:lnTo>
                  <a:pt x="2008898" y="0"/>
                </a:lnTo>
                <a:lnTo>
                  <a:pt x="2059108" y="15205"/>
                </a:lnTo>
                <a:lnTo>
                  <a:pt x="2092510" y="55868"/>
                </a:lnTo>
                <a:lnTo>
                  <a:pt x="2099399" y="90501"/>
                </a:lnTo>
                <a:lnTo>
                  <a:pt x="2099399" y="452497"/>
                </a:lnTo>
                <a:lnTo>
                  <a:pt x="2092287" y="487725"/>
                </a:lnTo>
                <a:lnTo>
                  <a:pt x="2072892" y="516492"/>
                </a:lnTo>
                <a:lnTo>
                  <a:pt x="2044125" y="535887"/>
                </a:lnTo>
                <a:lnTo>
                  <a:pt x="2008898" y="542999"/>
                </a:lnTo>
                <a:lnTo>
                  <a:pt x="90501" y="542999"/>
                </a:lnTo>
                <a:lnTo>
                  <a:pt x="55274" y="535887"/>
                </a:lnTo>
                <a:lnTo>
                  <a:pt x="26507" y="516492"/>
                </a:lnTo>
                <a:lnTo>
                  <a:pt x="7112" y="487725"/>
                </a:lnTo>
                <a:lnTo>
                  <a:pt x="0" y="452497"/>
                </a:lnTo>
                <a:lnTo>
                  <a:pt x="0" y="90501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31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b="0" i="0" lang="en-US" sz="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2"/>
          <p:cNvSpPr txBox="1"/>
          <p:nvPr>
            <p:ph type="title"/>
          </p:nvPr>
        </p:nvSpPr>
        <p:spPr>
          <a:xfrm>
            <a:off x="613568" y="128365"/>
            <a:ext cx="4149725" cy="436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Validación cruzada: Paso 3</a:t>
            </a:r>
            <a:endParaRPr/>
          </a:p>
        </p:txBody>
      </p:sp>
      <p:sp>
        <p:nvSpPr>
          <p:cNvPr id="359" name="Google Shape;359;p32"/>
          <p:cNvSpPr/>
          <p:nvPr/>
        </p:nvSpPr>
        <p:spPr>
          <a:xfrm>
            <a:off x="633375" y="1427312"/>
            <a:ext cx="5247299" cy="80154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32"/>
          <p:cNvSpPr/>
          <p:nvPr/>
        </p:nvSpPr>
        <p:spPr>
          <a:xfrm>
            <a:off x="1953012" y="2709875"/>
            <a:ext cx="1893869" cy="28694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32"/>
          <p:cNvSpPr/>
          <p:nvPr/>
        </p:nvSpPr>
        <p:spPr>
          <a:xfrm>
            <a:off x="5844887" y="2349150"/>
            <a:ext cx="2099945" cy="2084705"/>
          </a:xfrm>
          <a:custGeom>
            <a:rect b="b" l="l" r="r" t="t"/>
            <a:pathLst>
              <a:path extrusionOk="0" h="2084704" w="2099945">
                <a:moveTo>
                  <a:pt x="0" y="347406"/>
                </a:moveTo>
                <a:lnTo>
                  <a:pt x="3171" y="300265"/>
                </a:lnTo>
                <a:lnTo>
                  <a:pt x="12409" y="255052"/>
                </a:lnTo>
                <a:lnTo>
                  <a:pt x="27300" y="212180"/>
                </a:lnTo>
                <a:lnTo>
                  <a:pt x="47431" y="172064"/>
                </a:lnTo>
                <a:lnTo>
                  <a:pt x="72386" y="135116"/>
                </a:lnTo>
                <a:lnTo>
                  <a:pt x="101753" y="101753"/>
                </a:lnTo>
                <a:lnTo>
                  <a:pt x="135116" y="72386"/>
                </a:lnTo>
                <a:lnTo>
                  <a:pt x="172064" y="47431"/>
                </a:lnTo>
                <a:lnTo>
                  <a:pt x="212180" y="27300"/>
                </a:lnTo>
                <a:lnTo>
                  <a:pt x="255052" y="12409"/>
                </a:lnTo>
                <a:lnTo>
                  <a:pt x="300265" y="3171"/>
                </a:lnTo>
                <a:lnTo>
                  <a:pt x="347406" y="0"/>
                </a:lnTo>
                <a:lnTo>
                  <a:pt x="1751992" y="0"/>
                </a:lnTo>
                <a:lnTo>
                  <a:pt x="1797657" y="3012"/>
                </a:lnTo>
                <a:lnTo>
                  <a:pt x="1842153" y="11902"/>
                </a:lnTo>
                <a:lnTo>
                  <a:pt x="1884939" y="26444"/>
                </a:lnTo>
                <a:lnTo>
                  <a:pt x="1925477" y="46416"/>
                </a:lnTo>
                <a:lnTo>
                  <a:pt x="1963226" y="71593"/>
                </a:lnTo>
                <a:lnTo>
                  <a:pt x="1997646" y="101753"/>
                </a:lnTo>
                <a:lnTo>
                  <a:pt x="2027806" y="136173"/>
                </a:lnTo>
                <a:lnTo>
                  <a:pt x="2052983" y="173922"/>
                </a:lnTo>
                <a:lnTo>
                  <a:pt x="2072955" y="214460"/>
                </a:lnTo>
                <a:lnTo>
                  <a:pt x="2087497" y="257246"/>
                </a:lnTo>
                <a:lnTo>
                  <a:pt x="2096387" y="301742"/>
                </a:lnTo>
                <a:lnTo>
                  <a:pt x="2099399" y="347406"/>
                </a:lnTo>
                <a:lnTo>
                  <a:pt x="2099399" y="1736992"/>
                </a:lnTo>
                <a:lnTo>
                  <a:pt x="2096228" y="1784134"/>
                </a:lnTo>
                <a:lnTo>
                  <a:pt x="2086990" y="1829347"/>
                </a:lnTo>
                <a:lnTo>
                  <a:pt x="2072099" y="1872219"/>
                </a:lnTo>
                <a:lnTo>
                  <a:pt x="2051968" y="1912335"/>
                </a:lnTo>
                <a:lnTo>
                  <a:pt x="2027013" y="1949283"/>
                </a:lnTo>
                <a:lnTo>
                  <a:pt x="1997646" y="1982646"/>
                </a:lnTo>
                <a:lnTo>
                  <a:pt x="1964283" y="2012013"/>
                </a:lnTo>
                <a:lnTo>
                  <a:pt x="1927336" y="2036968"/>
                </a:lnTo>
                <a:lnTo>
                  <a:pt x="1887219" y="2057099"/>
                </a:lnTo>
                <a:lnTo>
                  <a:pt x="1844347" y="2071990"/>
                </a:lnTo>
                <a:lnTo>
                  <a:pt x="1799134" y="2081228"/>
                </a:lnTo>
                <a:lnTo>
                  <a:pt x="1751992" y="2084399"/>
                </a:lnTo>
                <a:lnTo>
                  <a:pt x="347406" y="2084399"/>
                </a:lnTo>
                <a:lnTo>
                  <a:pt x="300265" y="2081228"/>
                </a:lnTo>
                <a:lnTo>
                  <a:pt x="255052" y="2071990"/>
                </a:lnTo>
                <a:lnTo>
                  <a:pt x="212180" y="2057099"/>
                </a:lnTo>
                <a:lnTo>
                  <a:pt x="172064" y="2036968"/>
                </a:lnTo>
                <a:lnTo>
                  <a:pt x="135116" y="2012013"/>
                </a:lnTo>
                <a:lnTo>
                  <a:pt x="101753" y="1982646"/>
                </a:lnTo>
                <a:lnTo>
                  <a:pt x="72386" y="1949283"/>
                </a:lnTo>
                <a:lnTo>
                  <a:pt x="47431" y="1912335"/>
                </a:lnTo>
                <a:lnTo>
                  <a:pt x="27300" y="1872219"/>
                </a:lnTo>
                <a:lnTo>
                  <a:pt x="12409" y="1829347"/>
                </a:lnTo>
                <a:lnTo>
                  <a:pt x="3171" y="1784134"/>
                </a:lnTo>
                <a:lnTo>
                  <a:pt x="0" y="1736992"/>
                </a:lnTo>
                <a:lnTo>
                  <a:pt x="0" y="347406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32"/>
          <p:cNvSpPr/>
          <p:nvPr/>
        </p:nvSpPr>
        <p:spPr>
          <a:xfrm>
            <a:off x="6196937" y="2892149"/>
            <a:ext cx="1395299" cy="139142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32"/>
          <p:cNvSpPr/>
          <p:nvPr/>
        </p:nvSpPr>
        <p:spPr>
          <a:xfrm>
            <a:off x="1303599" y="2228850"/>
            <a:ext cx="453390" cy="663575"/>
          </a:xfrm>
          <a:custGeom>
            <a:rect b="b" l="l" r="r" t="t"/>
            <a:pathLst>
              <a:path extrusionOk="0" h="663575" w="453389">
                <a:moveTo>
                  <a:pt x="339974" y="663299"/>
                </a:moveTo>
                <a:lnTo>
                  <a:pt x="339974" y="606637"/>
                </a:lnTo>
                <a:lnTo>
                  <a:pt x="0" y="606637"/>
                </a:lnTo>
                <a:lnTo>
                  <a:pt x="0" y="0"/>
                </a:lnTo>
                <a:lnTo>
                  <a:pt x="113324" y="0"/>
                </a:lnTo>
                <a:lnTo>
                  <a:pt x="113324" y="493312"/>
                </a:lnTo>
                <a:lnTo>
                  <a:pt x="396637" y="493312"/>
                </a:lnTo>
                <a:lnTo>
                  <a:pt x="453299" y="549974"/>
                </a:lnTo>
                <a:lnTo>
                  <a:pt x="339974" y="663299"/>
                </a:lnTo>
                <a:close/>
              </a:path>
              <a:path extrusionOk="0" h="663575" w="453389">
                <a:moveTo>
                  <a:pt x="396637" y="493312"/>
                </a:moveTo>
                <a:lnTo>
                  <a:pt x="339974" y="493312"/>
                </a:lnTo>
                <a:lnTo>
                  <a:pt x="339974" y="436649"/>
                </a:lnTo>
                <a:lnTo>
                  <a:pt x="396637" y="493312"/>
                </a:lnTo>
                <a:close/>
              </a:path>
            </a:pathLst>
          </a:custGeom>
          <a:solidFill>
            <a:srgbClr val="D9EA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32"/>
          <p:cNvSpPr/>
          <p:nvPr/>
        </p:nvSpPr>
        <p:spPr>
          <a:xfrm>
            <a:off x="1303599" y="2228850"/>
            <a:ext cx="453390" cy="663575"/>
          </a:xfrm>
          <a:custGeom>
            <a:rect b="b" l="l" r="r" t="t"/>
            <a:pathLst>
              <a:path extrusionOk="0" h="663575" w="453389">
                <a:moveTo>
                  <a:pt x="113324" y="0"/>
                </a:moveTo>
                <a:lnTo>
                  <a:pt x="113324" y="493312"/>
                </a:lnTo>
                <a:lnTo>
                  <a:pt x="339974" y="493312"/>
                </a:lnTo>
                <a:lnTo>
                  <a:pt x="339974" y="436649"/>
                </a:lnTo>
                <a:lnTo>
                  <a:pt x="453299" y="549974"/>
                </a:lnTo>
                <a:lnTo>
                  <a:pt x="339974" y="663299"/>
                </a:lnTo>
                <a:lnTo>
                  <a:pt x="339974" y="606637"/>
                </a:lnTo>
                <a:lnTo>
                  <a:pt x="0" y="606637"/>
                </a:lnTo>
                <a:lnTo>
                  <a:pt x="0" y="0"/>
                </a:lnTo>
                <a:lnTo>
                  <a:pt x="113324" y="0"/>
                </a:lnTo>
                <a:close/>
              </a:path>
            </a:pathLst>
          </a:custGeom>
          <a:noFill/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32"/>
          <p:cNvSpPr/>
          <p:nvPr/>
        </p:nvSpPr>
        <p:spPr>
          <a:xfrm>
            <a:off x="5051799" y="2240099"/>
            <a:ext cx="453390" cy="663575"/>
          </a:xfrm>
          <a:custGeom>
            <a:rect b="b" l="l" r="r" t="t"/>
            <a:pathLst>
              <a:path extrusionOk="0" h="663575" w="453389">
                <a:moveTo>
                  <a:pt x="339974" y="663299"/>
                </a:moveTo>
                <a:lnTo>
                  <a:pt x="339974" y="606637"/>
                </a:lnTo>
                <a:lnTo>
                  <a:pt x="0" y="606637"/>
                </a:lnTo>
                <a:lnTo>
                  <a:pt x="0" y="0"/>
                </a:lnTo>
                <a:lnTo>
                  <a:pt x="113324" y="0"/>
                </a:lnTo>
                <a:lnTo>
                  <a:pt x="113324" y="493312"/>
                </a:lnTo>
                <a:lnTo>
                  <a:pt x="396637" y="493312"/>
                </a:lnTo>
                <a:lnTo>
                  <a:pt x="453299" y="549974"/>
                </a:lnTo>
                <a:lnTo>
                  <a:pt x="339974" y="663299"/>
                </a:lnTo>
                <a:close/>
              </a:path>
              <a:path extrusionOk="0" h="663575" w="453389">
                <a:moveTo>
                  <a:pt x="396637" y="493312"/>
                </a:moveTo>
                <a:lnTo>
                  <a:pt x="339974" y="493312"/>
                </a:lnTo>
                <a:lnTo>
                  <a:pt x="339974" y="436649"/>
                </a:lnTo>
                <a:lnTo>
                  <a:pt x="396637" y="493312"/>
                </a:lnTo>
                <a:close/>
              </a:path>
            </a:pathLst>
          </a:custGeom>
          <a:solidFill>
            <a:srgbClr val="C9DAF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32"/>
          <p:cNvSpPr/>
          <p:nvPr/>
        </p:nvSpPr>
        <p:spPr>
          <a:xfrm>
            <a:off x="5051800" y="2240100"/>
            <a:ext cx="453390" cy="663575"/>
          </a:xfrm>
          <a:custGeom>
            <a:rect b="b" l="l" r="r" t="t"/>
            <a:pathLst>
              <a:path extrusionOk="0" h="663575" w="453389">
                <a:moveTo>
                  <a:pt x="113324" y="0"/>
                </a:moveTo>
                <a:lnTo>
                  <a:pt x="113324" y="493312"/>
                </a:lnTo>
                <a:lnTo>
                  <a:pt x="339974" y="493312"/>
                </a:lnTo>
                <a:lnTo>
                  <a:pt x="339974" y="436649"/>
                </a:lnTo>
                <a:lnTo>
                  <a:pt x="453299" y="549974"/>
                </a:lnTo>
                <a:lnTo>
                  <a:pt x="339974" y="663299"/>
                </a:lnTo>
                <a:lnTo>
                  <a:pt x="339974" y="606637"/>
                </a:lnTo>
                <a:lnTo>
                  <a:pt x="0" y="606637"/>
                </a:lnTo>
                <a:lnTo>
                  <a:pt x="0" y="0"/>
                </a:lnTo>
                <a:lnTo>
                  <a:pt x="113324" y="0"/>
                </a:lnTo>
                <a:close/>
              </a:path>
            </a:pathLst>
          </a:custGeom>
          <a:noFill/>
          <a:ln cap="flat" cmpd="sng" w="9525">
            <a:solidFill>
              <a:srgbClr val="C9DA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32"/>
          <p:cNvSpPr/>
          <p:nvPr/>
        </p:nvSpPr>
        <p:spPr>
          <a:xfrm>
            <a:off x="6317450" y="2419350"/>
            <a:ext cx="933449" cy="3047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32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b="0" i="0" lang="en-US" sz="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3"/>
          <p:cNvSpPr txBox="1"/>
          <p:nvPr>
            <p:ph type="title"/>
          </p:nvPr>
        </p:nvSpPr>
        <p:spPr>
          <a:xfrm>
            <a:off x="613568" y="128365"/>
            <a:ext cx="5085715" cy="436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Consideraciones sobre k-fold </a:t>
            </a:r>
            <a:r>
              <a:rPr b="1" i="1" lang="en-US" sz="2700">
                <a:latin typeface="Calibri"/>
                <a:ea typeface="Calibri"/>
                <a:cs typeface="Calibri"/>
                <a:sym typeface="Calibri"/>
              </a:rPr>
              <a:t>CV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33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b="0" i="0" lang="en-US" sz="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33"/>
          <p:cNvSpPr txBox="1"/>
          <p:nvPr/>
        </p:nvSpPr>
        <p:spPr>
          <a:xfrm>
            <a:off x="718374" y="1070263"/>
            <a:ext cx="7668895" cy="2393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8400">
            <a:spAutoFit/>
          </a:bodyPr>
          <a:lstStyle/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Si K = N (número de muestras) se tiene </a:t>
            </a:r>
            <a:r>
              <a:rPr b="1" i="1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leave-one out CV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1790" lvl="1" marL="836294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rgbClr val="4A4A4A"/>
              </a:buClr>
              <a:buSzPts val="1600"/>
              <a:buFont typeface="Arial"/>
              <a:buChar char="○"/>
            </a:pPr>
            <a:r>
              <a:rPr b="0" i="0" lang="en-US" sz="16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N-1 muestras para entrenar, y 1 muestra para medir prestaciones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1790" lvl="1" marL="836294" marR="5080" rtl="0" algn="l">
              <a:lnSpc>
                <a:spcPct val="1133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600"/>
              <a:buFont typeface="Arial"/>
              <a:buChar char="○"/>
            </a:pPr>
            <a:r>
              <a:rPr b="0" i="0" lang="en-US" sz="16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El conjunto de entrenamiento es muy parecido para cada fold ⇒ la estimación  del error de tiene poco sesgo, pero mucha varianza.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1790" lvl="1" marL="836294" marR="0" rtl="0" algn="l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b="0" i="0" lang="en-US" sz="16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Es computacionalmente costoso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>
                <a:schemeClr val="dk1"/>
              </a:buClr>
              <a:buSzPts val="2050"/>
              <a:buFont typeface="Calibri"/>
              <a:buNone/>
            </a:pPr>
            <a:r>
              <a:t/>
            </a:r>
            <a:endParaRPr b="0" i="0" sz="2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379095" marR="855980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En la práctica </a:t>
            </a:r>
            <a:r>
              <a:rPr b="1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K = 5, 10 proporciona buenos resultados</a:t>
            </a: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, buen  compromiso entre sesgo y varianza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4"/>
          <p:cNvSpPr txBox="1"/>
          <p:nvPr>
            <p:ph type="title"/>
          </p:nvPr>
        </p:nvSpPr>
        <p:spPr>
          <a:xfrm>
            <a:off x="613568" y="128365"/>
            <a:ext cx="3746500" cy="436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CV en series temporales</a:t>
            </a:r>
            <a:endParaRPr/>
          </a:p>
        </p:txBody>
      </p:sp>
      <p:sp>
        <p:nvSpPr>
          <p:cNvPr id="381" name="Google Shape;381;p34"/>
          <p:cNvSpPr/>
          <p:nvPr/>
        </p:nvSpPr>
        <p:spPr>
          <a:xfrm>
            <a:off x="376825" y="1816801"/>
            <a:ext cx="8495624" cy="20098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34"/>
          <p:cNvSpPr txBox="1"/>
          <p:nvPr/>
        </p:nvSpPr>
        <p:spPr>
          <a:xfrm>
            <a:off x="718374" y="1116412"/>
            <a:ext cx="255206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No es un proceso i.i.d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34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b="0" i="0" lang="en-US" sz="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5"/>
          <p:cNvSpPr txBox="1"/>
          <p:nvPr>
            <p:ph type="title"/>
          </p:nvPr>
        </p:nvSpPr>
        <p:spPr>
          <a:xfrm>
            <a:off x="1995622" y="1660566"/>
            <a:ext cx="5138420" cy="848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400">
                <a:latin typeface="Calibri"/>
                <a:ea typeface="Calibri"/>
                <a:cs typeface="Calibri"/>
                <a:sym typeface="Calibri"/>
              </a:rPr>
              <a:t>Let’s code!</a:t>
            </a:r>
            <a:endParaRPr/>
          </a:p>
        </p:txBody>
      </p:sp>
      <p:sp>
        <p:nvSpPr>
          <p:cNvPr id="389" name="Google Shape;389;p35"/>
          <p:cNvSpPr/>
          <p:nvPr/>
        </p:nvSpPr>
        <p:spPr>
          <a:xfrm>
            <a:off x="0" y="4729162"/>
            <a:ext cx="9144000" cy="414655"/>
          </a:xfrm>
          <a:custGeom>
            <a:rect b="b" l="l" r="r" t="t"/>
            <a:pathLst>
              <a:path extrusionOk="0" h="414654" w="9144000">
                <a:moveTo>
                  <a:pt x="0" y="0"/>
                </a:moveTo>
                <a:lnTo>
                  <a:pt x="9143999" y="0"/>
                </a:lnTo>
                <a:lnTo>
                  <a:pt x="9143999" y="414337"/>
                </a:lnTo>
                <a:lnTo>
                  <a:pt x="0" y="414337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35"/>
          <p:cNvSpPr/>
          <p:nvPr/>
        </p:nvSpPr>
        <p:spPr>
          <a:xfrm>
            <a:off x="8626547" y="3408"/>
            <a:ext cx="239395" cy="239395"/>
          </a:xfrm>
          <a:custGeom>
            <a:rect b="b" l="l" r="r" t="t"/>
            <a:pathLst>
              <a:path extrusionOk="0" h="239395" w="239395">
                <a:moveTo>
                  <a:pt x="0" y="0"/>
                </a:moveTo>
                <a:lnTo>
                  <a:pt x="239399" y="0"/>
                </a:lnTo>
                <a:lnTo>
                  <a:pt x="239399" y="239399"/>
                </a:lnTo>
                <a:lnTo>
                  <a:pt x="0" y="239399"/>
                </a:lnTo>
                <a:lnTo>
                  <a:pt x="0" y="0"/>
                </a:lnTo>
                <a:close/>
              </a:path>
            </a:pathLst>
          </a:custGeom>
          <a:solidFill>
            <a:srgbClr val="D354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35"/>
          <p:cNvSpPr/>
          <p:nvPr/>
        </p:nvSpPr>
        <p:spPr>
          <a:xfrm>
            <a:off x="8902558" y="3408"/>
            <a:ext cx="239395" cy="239395"/>
          </a:xfrm>
          <a:custGeom>
            <a:rect b="b" l="l" r="r" t="t"/>
            <a:pathLst>
              <a:path extrusionOk="0" h="239395" w="239395">
                <a:moveTo>
                  <a:pt x="0" y="0"/>
                </a:moveTo>
                <a:lnTo>
                  <a:pt x="239399" y="0"/>
                </a:lnTo>
                <a:lnTo>
                  <a:pt x="239399" y="239399"/>
                </a:lnTo>
                <a:lnTo>
                  <a:pt x="0" y="239399"/>
                </a:lnTo>
                <a:lnTo>
                  <a:pt x="0" y="0"/>
                </a:lnTo>
                <a:close/>
              </a:path>
            </a:pathLst>
          </a:custGeom>
          <a:solidFill>
            <a:srgbClr val="F39B1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35"/>
          <p:cNvSpPr/>
          <p:nvPr/>
        </p:nvSpPr>
        <p:spPr>
          <a:xfrm>
            <a:off x="0" y="4109057"/>
            <a:ext cx="1497085" cy="103444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35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b="0" i="0" lang="en-US" sz="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6"/>
          <p:cNvSpPr/>
          <p:nvPr/>
        </p:nvSpPr>
        <p:spPr>
          <a:xfrm>
            <a:off x="0" y="4729162"/>
            <a:ext cx="9144000" cy="414655"/>
          </a:xfrm>
          <a:custGeom>
            <a:rect b="b" l="l" r="r" t="t"/>
            <a:pathLst>
              <a:path extrusionOk="0" h="414654" w="9144000">
                <a:moveTo>
                  <a:pt x="0" y="0"/>
                </a:moveTo>
                <a:lnTo>
                  <a:pt x="9143999" y="0"/>
                </a:lnTo>
                <a:lnTo>
                  <a:pt x="9143999" y="414337"/>
                </a:lnTo>
                <a:lnTo>
                  <a:pt x="0" y="414337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36"/>
          <p:cNvSpPr/>
          <p:nvPr/>
        </p:nvSpPr>
        <p:spPr>
          <a:xfrm>
            <a:off x="8626547" y="3408"/>
            <a:ext cx="239395" cy="239395"/>
          </a:xfrm>
          <a:custGeom>
            <a:rect b="b" l="l" r="r" t="t"/>
            <a:pathLst>
              <a:path extrusionOk="0" h="239395" w="239395">
                <a:moveTo>
                  <a:pt x="0" y="0"/>
                </a:moveTo>
                <a:lnTo>
                  <a:pt x="239399" y="0"/>
                </a:lnTo>
                <a:lnTo>
                  <a:pt x="239399" y="239399"/>
                </a:lnTo>
                <a:lnTo>
                  <a:pt x="0" y="239399"/>
                </a:lnTo>
                <a:lnTo>
                  <a:pt x="0" y="0"/>
                </a:lnTo>
                <a:close/>
              </a:path>
            </a:pathLst>
          </a:custGeom>
          <a:solidFill>
            <a:srgbClr val="D354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36"/>
          <p:cNvSpPr/>
          <p:nvPr/>
        </p:nvSpPr>
        <p:spPr>
          <a:xfrm>
            <a:off x="8902558" y="3408"/>
            <a:ext cx="239395" cy="239395"/>
          </a:xfrm>
          <a:custGeom>
            <a:rect b="b" l="l" r="r" t="t"/>
            <a:pathLst>
              <a:path extrusionOk="0" h="239395" w="239395">
                <a:moveTo>
                  <a:pt x="0" y="0"/>
                </a:moveTo>
                <a:lnTo>
                  <a:pt x="239399" y="0"/>
                </a:lnTo>
                <a:lnTo>
                  <a:pt x="239399" y="239399"/>
                </a:lnTo>
                <a:lnTo>
                  <a:pt x="0" y="239399"/>
                </a:lnTo>
                <a:lnTo>
                  <a:pt x="0" y="0"/>
                </a:lnTo>
                <a:close/>
              </a:path>
            </a:pathLst>
          </a:custGeom>
          <a:solidFill>
            <a:srgbClr val="F39B1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36"/>
          <p:cNvSpPr/>
          <p:nvPr/>
        </p:nvSpPr>
        <p:spPr>
          <a:xfrm>
            <a:off x="0" y="4109057"/>
            <a:ext cx="1497085" cy="103444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36"/>
          <p:cNvSpPr txBox="1"/>
          <p:nvPr>
            <p:ph type="title"/>
          </p:nvPr>
        </p:nvSpPr>
        <p:spPr>
          <a:xfrm>
            <a:off x="1199356" y="816736"/>
            <a:ext cx="125984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600">
                <a:latin typeface="Calibri"/>
                <a:ea typeface="Calibri"/>
                <a:cs typeface="Calibri"/>
                <a:sym typeface="Calibri"/>
              </a:rPr>
              <a:t>Índice</a:t>
            </a:r>
            <a:endParaRPr b="1"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36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b="0" i="0" lang="en-US" sz="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36"/>
          <p:cNvSpPr txBox="1"/>
          <p:nvPr/>
        </p:nvSpPr>
        <p:spPr>
          <a:xfrm>
            <a:off x="1237296" y="1449132"/>
            <a:ext cx="4528820" cy="25385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spAutoFit/>
          </a:bodyPr>
          <a:lstStyle/>
          <a:p>
            <a:pPr indent="-419733" lvl="0" marL="431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Tipos de machine learning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Vecinos más próximos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1480" lvl="1" marL="8890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lphaL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Evaluación y selección del modelo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AutoNum type="arabicPeriod"/>
            </a:pPr>
            <a:r>
              <a:rPr b="1" i="0" lang="en-US" sz="1800" u="none" cap="none" strike="noStrike">
                <a:solidFill>
                  <a:srgbClr val="4A4A4A"/>
                </a:solidFill>
                <a:latin typeface="Arial"/>
                <a:ea typeface="Arial"/>
                <a:cs typeface="Arial"/>
                <a:sym typeface="Arial"/>
              </a:rPr>
              <a:t>¿Cómo elegir el algoritmo adecuado?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Principios del aprendizaje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Ciclo de vida de un proyecto en 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ML en la vida real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7"/>
          <p:cNvSpPr txBox="1"/>
          <p:nvPr>
            <p:ph type="title"/>
          </p:nvPr>
        </p:nvSpPr>
        <p:spPr>
          <a:xfrm>
            <a:off x="613568" y="128365"/>
            <a:ext cx="5783580" cy="436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¿Cómo elegir el algoritmo adecuado?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37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b="0" i="0" lang="en-US" sz="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37"/>
          <p:cNvSpPr txBox="1"/>
          <p:nvPr/>
        </p:nvSpPr>
        <p:spPr>
          <a:xfrm>
            <a:off x="718374" y="1076407"/>
            <a:ext cx="6745605" cy="12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67030" lvl="0" marL="379095" marR="5080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No </a:t>
            </a:r>
            <a:r>
              <a:rPr b="0" i="1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free lunch</a:t>
            </a: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, no hay un algoritmo mejor que otro para todos los  problemas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rgbClr val="4A4A4A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b="0" i="1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All models are wrong, but some are useful</a:t>
            </a: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”, George Box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8"/>
          <p:cNvSpPr txBox="1"/>
          <p:nvPr>
            <p:ph type="title"/>
          </p:nvPr>
        </p:nvSpPr>
        <p:spPr>
          <a:xfrm>
            <a:off x="613568" y="128365"/>
            <a:ext cx="3848735" cy="436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Algunas consideraciones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38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b="0" i="0" lang="en-US" sz="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38"/>
          <p:cNvSpPr txBox="1"/>
          <p:nvPr/>
        </p:nvSpPr>
        <p:spPr>
          <a:xfrm>
            <a:off x="718374" y="1116412"/>
            <a:ext cx="5010900" cy="30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Compromiso sesgo-varianza</a:t>
            </a:r>
            <a:endParaRPr b="0" i="0" sz="1800" u="none" cap="none" strike="noStrike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Ruido y número de muestras de entrenamiento</a:t>
            </a:r>
            <a:endParaRPr b="0" i="0" sz="1800" u="none" cap="none" strike="noStrike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Complejidad de la solución</a:t>
            </a:r>
            <a:endParaRPr b="0" i="0" sz="1800" u="none" cap="none" strike="noStrike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Dimensionalidad del conjunto de entrada</a:t>
            </a:r>
            <a:endParaRPr b="0" i="0" sz="1800" u="none" cap="none" strike="noStrike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Interacciones y relaciones complejas, no lineales</a:t>
            </a:r>
            <a:endParaRPr b="0" i="0" sz="1800" u="none" cap="none" strike="noStrike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Heterogeneidad de los datos</a:t>
            </a:r>
            <a:endParaRPr b="0" i="0" sz="1800" u="none" cap="none" strike="noStrike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Char char="○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Árboles vs algoritmos basados en distancia</a:t>
            </a:r>
            <a:endParaRPr b="0" i="0" sz="1800" u="none" cap="none" strike="noStrike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"/>
          <p:cNvSpPr txBox="1"/>
          <p:nvPr>
            <p:ph type="title"/>
          </p:nvPr>
        </p:nvSpPr>
        <p:spPr>
          <a:xfrm>
            <a:off x="613568" y="128365"/>
            <a:ext cx="4187190" cy="436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¿Qué es </a:t>
            </a:r>
            <a:r>
              <a:rPr b="1" i="1" lang="en-US" sz="2700">
                <a:latin typeface="Calibri"/>
                <a:ea typeface="Calibri"/>
                <a:cs typeface="Calibri"/>
                <a:sym typeface="Calibri"/>
              </a:rPr>
              <a:t>machine learning</a:t>
            </a: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?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4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b="0" i="0" lang="en-US" sz="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07309" y="2216199"/>
            <a:ext cx="1804519" cy="2335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175" y="1725102"/>
            <a:ext cx="3434467" cy="2289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27471" y="896481"/>
            <a:ext cx="1759329" cy="263943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4"/>
          <p:cNvSpPr txBox="1"/>
          <p:nvPr/>
        </p:nvSpPr>
        <p:spPr>
          <a:xfrm>
            <a:off x="627850" y="810596"/>
            <a:ext cx="77160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473708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¿Qué es un gato?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0"/>
          <p:cNvSpPr txBox="1"/>
          <p:nvPr>
            <p:ph type="title"/>
          </p:nvPr>
        </p:nvSpPr>
        <p:spPr>
          <a:xfrm>
            <a:off x="1995622" y="1660566"/>
            <a:ext cx="5138420" cy="848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400">
                <a:latin typeface="Calibri"/>
                <a:ea typeface="Calibri"/>
                <a:cs typeface="Calibri"/>
                <a:sym typeface="Calibri"/>
              </a:rPr>
              <a:t>Let’s code!</a:t>
            </a:r>
            <a:endParaRPr sz="5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40"/>
          <p:cNvSpPr/>
          <p:nvPr/>
        </p:nvSpPr>
        <p:spPr>
          <a:xfrm>
            <a:off x="0" y="4729162"/>
            <a:ext cx="9144000" cy="414655"/>
          </a:xfrm>
          <a:custGeom>
            <a:rect b="b" l="l" r="r" t="t"/>
            <a:pathLst>
              <a:path extrusionOk="0" h="414654" w="9144000">
                <a:moveTo>
                  <a:pt x="0" y="0"/>
                </a:moveTo>
                <a:lnTo>
                  <a:pt x="9143999" y="0"/>
                </a:lnTo>
                <a:lnTo>
                  <a:pt x="9143999" y="414337"/>
                </a:lnTo>
                <a:lnTo>
                  <a:pt x="0" y="414337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40"/>
          <p:cNvSpPr/>
          <p:nvPr/>
        </p:nvSpPr>
        <p:spPr>
          <a:xfrm>
            <a:off x="8626547" y="3408"/>
            <a:ext cx="239395" cy="239395"/>
          </a:xfrm>
          <a:custGeom>
            <a:rect b="b" l="l" r="r" t="t"/>
            <a:pathLst>
              <a:path extrusionOk="0" h="239395" w="239395">
                <a:moveTo>
                  <a:pt x="0" y="0"/>
                </a:moveTo>
                <a:lnTo>
                  <a:pt x="239399" y="0"/>
                </a:lnTo>
                <a:lnTo>
                  <a:pt x="239399" y="239399"/>
                </a:lnTo>
                <a:lnTo>
                  <a:pt x="0" y="239399"/>
                </a:lnTo>
                <a:lnTo>
                  <a:pt x="0" y="0"/>
                </a:lnTo>
                <a:close/>
              </a:path>
            </a:pathLst>
          </a:custGeom>
          <a:solidFill>
            <a:srgbClr val="D354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40"/>
          <p:cNvSpPr/>
          <p:nvPr/>
        </p:nvSpPr>
        <p:spPr>
          <a:xfrm>
            <a:off x="8902558" y="3408"/>
            <a:ext cx="239395" cy="239395"/>
          </a:xfrm>
          <a:custGeom>
            <a:rect b="b" l="l" r="r" t="t"/>
            <a:pathLst>
              <a:path extrusionOk="0" h="239395" w="239395">
                <a:moveTo>
                  <a:pt x="0" y="0"/>
                </a:moveTo>
                <a:lnTo>
                  <a:pt x="239399" y="0"/>
                </a:lnTo>
                <a:lnTo>
                  <a:pt x="239399" y="239399"/>
                </a:lnTo>
                <a:lnTo>
                  <a:pt x="0" y="239399"/>
                </a:lnTo>
                <a:lnTo>
                  <a:pt x="0" y="0"/>
                </a:lnTo>
                <a:close/>
              </a:path>
            </a:pathLst>
          </a:custGeom>
          <a:solidFill>
            <a:srgbClr val="F39B1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40"/>
          <p:cNvSpPr/>
          <p:nvPr/>
        </p:nvSpPr>
        <p:spPr>
          <a:xfrm>
            <a:off x="0" y="4109057"/>
            <a:ext cx="1497085" cy="103444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40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b="0" i="0" lang="en-US" sz="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1"/>
          <p:cNvSpPr/>
          <p:nvPr/>
        </p:nvSpPr>
        <p:spPr>
          <a:xfrm>
            <a:off x="0" y="4729162"/>
            <a:ext cx="9144000" cy="414655"/>
          </a:xfrm>
          <a:custGeom>
            <a:rect b="b" l="l" r="r" t="t"/>
            <a:pathLst>
              <a:path extrusionOk="0" h="414654" w="9144000">
                <a:moveTo>
                  <a:pt x="0" y="0"/>
                </a:moveTo>
                <a:lnTo>
                  <a:pt x="9143999" y="0"/>
                </a:lnTo>
                <a:lnTo>
                  <a:pt x="9143999" y="414337"/>
                </a:lnTo>
                <a:lnTo>
                  <a:pt x="0" y="414337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41"/>
          <p:cNvSpPr/>
          <p:nvPr/>
        </p:nvSpPr>
        <p:spPr>
          <a:xfrm>
            <a:off x="8626547" y="3408"/>
            <a:ext cx="239395" cy="239395"/>
          </a:xfrm>
          <a:custGeom>
            <a:rect b="b" l="l" r="r" t="t"/>
            <a:pathLst>
              <a:path extrusionOk="0" h="239395" w="239395">
                <a:moveTo>
                  <a:pt x="0" y="0"/>
                </a:moveTo>
                <a:lnTo>
                  <a:pt x="239399" y="0"/>
                </a:lnTo>
                <a:lnTo>
                  <a:pt x="239399" y="239399"/>
                </a:lnTo>
                <a:lnTo>
                  <a:pt x="0" y="239399"/>
                </a:lnTo>
                <a:lnTo>
                  <a:pt x="0" y="0"/>
                </a:lnTo>
                <a:close/>
              </a:path>
            </a:pathLst>
          </a:custGeom>
          <a:solidFill>
            <a:srgbClr val="D354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41"/>
          <p:cNvSpPr/>
          <p:nvPr/>
        </p:nvSpPr>
        <p:spPr>
          <a:xfrm>
            <a:off x="8902558" y="3408"/>
            <a:ext cx="239395" cy="239395"/>
          </a:xfrm>
          <a:custGeom>
            <a:rect b="b" l="l" r="r" t="t"/>
            <a:pathLst>
              <a:path extrusionOk="0" h="239395" w="239395">
                <a:moveTo>
                  <a:pt x="0" y="0"/>
                </a:moveTo>
                <a:lnTo>
                  <a:pt x="239399" y="0"/>
                </a:lnTo>
                <a:lnTo>
                  <a:pt x="239399" y="239399"/>
                </a:lnTo>
                <a:lnTo>
                  <a:pt x="0" y="239399"/>
                </a:lnTo>
                <a:lnTo>
                  <a:pt x="0" y="0"/>
                </a:lnTo>
                <a:close/>
              </a:path>
            </a:pathLst>
          </a:custGeom>
          <a:solidFill>
            <a:srgbClr val="F39B1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41"/>
          <p:cNvSpPr/>
          <p:nvPr/>
        </p:nvSpPr>
        <p:spPr>
          <a:xfrm>
            <a:off x="0" y="4109057"/>
            <a:ext cx="1497085" cy="103444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41"/>
          <p:cNvSpPr txBox="1"/>
          <p:nvPr>
            <p:ph type="title"/>
          </p:nvPr>
        </p:nvSpPr>
        <p:spPr>
          <a:xfrm>
            <a:off x="1199356" y="816736"/>
            <a:ext cx="125984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600">
                <a:latin typeface="Calibri"/>
                <a:ea typeface="Calibri"/>
                <a:cs typeface="Calibri"/>
                <a:sym typeface="Calibri"/>
              </a:rPr>
              <a:t>Índice</a:t>
            </a:r>
            <a:endParaRPr b="1"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41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b="0" i="0" lang="en-US" sz="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41"/>
          <p:cNvSpPr txBox="1"/>
          <p:nvPr/>
        </p:nvSpPr>
        <p:spPr>
          <a:xfrm>
            <a:off x="1237296" y="1449132"/>
            <a:ext cx="4253230" cy="2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spAutoFit/>
          </a:bodyPr>
          <a:lstStyle/>
          <a:p>
            <a:pPr indent="-419733" lvl="0" marL="431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Tipos de machine learning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Vecinos más próximos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1480" lvl="1" marL="8890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lphaL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Evaluación y selección del modelo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¿Cómo elegir el algoritmo adecuado?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1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Principios del aprendizaje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Ciclo de vida de un proyecto en ML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ML en la vida real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2"/>
          <p:cNvSpPr txBox="1"/>
          <p:nvPr>
            <p:ph type="title"/>
          </p:nvPr>
        </p:nvSpPr>
        <p:spPr>
          <a:xfrm>
            <a:off x="613568" y="128365"/>
            <a:ext cx="3940175" cy="436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Principios del aprendizaje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42"/>
          <p:cNvSpPr txBox="1"/>
          <p:nvPr/>
        </p:nvSpPr>
        <p:spPr>
          <a:xfrm>
            <a:off x="627850" y="1076407"/>
            <a:ext cx="4984750" cy="28951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14300" lvl="0" marL="102870" marR="192405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 Navaja de Occam: el modelo más simple es  el más plausible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150"/>
              <a:buFont typeface="Arial"/>
              <a:buNone/>
            </a:pPr>
            <a:r>
              <a:t/>
            </a:r>
            <a:endParaRPr b="0" i="0" sz="215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14300" lvl="0" marL="102870" marR="5080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 Sesgo en la población: el aprendizaje también  estará sesgado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4A4A4A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703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Manipulación en el conjunto de test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1" marL="9271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Normalización de variables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1" marL="9271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Selección de características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42"/>
          <p:cNvSpPr/>
          <p:nvPr/>
        </p:nvSpPr>
        <p:spPr>
          <a:xfrm>
            <a:off x="5666375" y="1027946"/>
            <a:ext cx="3386349" cy="303480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42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b="0" i="0" lang="en-US" sz="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3"/>
          <p:cNvSpPr/>
          <p:nvPr/>
        </p:nvSpPr>
        <p:spPr>
          <a:xfrm>
            <a:off x="0" y="4729162"/>
            <a:ext cx="9144000" cy="414655"/>
          </a:xfrm>
          <a:custGeom>
            <a:rect b="b" l="l" r="r" t="t"/>
            <a:pathLst>
              <a:path extrusionOk="0" h="414654" w="9144000">
                <a:moveTo>
                  <a:pt x="0" y="0"/>
                </a:moveTo>
                <a:lnTo>
                  <a:pt x="9143999" y="0"/>
                </a:lnTo>
                <a:lnTo>
                  <a:pt x="9143999" y="414337"/>
                </a:lnTo>
                <a:lnTo>
                  <a:pt x="0" y="414337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43"/>
          <p:cNvSpPr/>
          <p:nvPr/>
        </p:nvSpPr>
        <p:spPr>
          <a:xfrm>
            <a:off x="8626547" y="3408"/>
            <a:ext cx="239395" cy="239395"/>
          </a:xfrm>
          <a:custGeom>
            <a:rect b="b" l="l" r="r" t="t"/>
            <a:pathLst>
              <a:path extrusionOk="0" h="239395" w="239395">
                <a:moveTo>
                  <a:pt x="0" y="0"/>
                </a:moveTo>
                <a:lnTo>
                  <a:pt x="239399" y="0"/>
                </a:lnTo>
                <a:lnTo>
                  <a:pt x="239399" y="239399"/>
                </a:lnTo>
                <a:lnTo>
                  <a:pt x="0" y="239399"/>
                </a:lnTo>
                <a:lnTo>
                  <a:pt x="0" y="0"/>
                </a:lnTo>
                <a:close/>
              </a:path>
            </a:pathLst>
          </a:custGeom>
          <a:solidFill>
            <a:srgbClr val="D354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43"/>
          <p:cNvSpPr/>
          <p:nvPr/>
        </p:nvSpPr>
        <p:spPr>
          <a:xfrm>
            <a:off x="8902558" y="3408"/>
            <a:ext cx="239395" cy="239395"/>
          </a:xfrm>
          <a:custGeom>
            <a:rect b="b" l="l" r="r" t="t"/>
            <a:pathLst>
              <a:path extrusionOk="0" h="239395" w="239395">
                <a:moveTo>
                  <a:pt x="0" y="0"/>
                </a:moveTo>
                <a:lnTo>
                  <a:pt x="239399" y="0"/>
                </a:lnTo>
                <a:lnTo>
                  <a:pt x="239399" y="239399"/>
                </a:lnTo>
                <a:lnTo>
                  <a:pt x="0" y="239399"/>
                </a:lnTo>
                <a:lnTo>
                  <a:pt x="0" y="0"/>
                </a:lnTo>
                <a:close/>
              </a:path>
            </a:pathLst>
          </a:custGeom>
          <a:solidFill>
            <a:srgbClr val="F39B1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43"/>
          <p:cNvSpPr/>
          <p:nvPr/>
        </p:nvSpPr>
        <p:spPr>
          <a:xfrm>
            <a:off x="0" y="4109057"/>
            <a:ext cx="1497085" cy="103444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43"/>
          <p:cNvSpPr txBox="1"/>
          <p:nvPr>
            <p:ph type="title"/>
          </p:nvPr>
        </p:nvSpPr>
        <p:spPr>
          <a:xfrm>
            <a:off x="1199356" y="816736"/>
            <a:ext cx="125984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600">
                <a:latin typeface="Calibri"/>
                <a:ea typeface="Calibri"/>
                <a:cs typeface="Calibri"/>
                <a:sym typeface="Calibri"/>
              </a:rPr>
              <a:t>Índice</a:t>
            </a:r>
            <a:endParaRPr b="1"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43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b="0" i="0" lang="en-US" sz="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43"/>
          <p:cNvSpPr txBox="1"/>
          <p:nvPr/>
        </p:nvSpPr>
        <p:spPr>
          <a:xfrm>
            <a:off x="1237296" y="1449132"/>
            <a:ext cx="4279900" cy="2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spAutoFit/>
          </a:bodyPr>
          <a:lstStyle/>
          <a:p>
            <a:pPr indent="-419733" lvl="0" marL="431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Tipos de machine learning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Vecinos más próximos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1480" lvl="1" marL="8890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lphaL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Evaluación y selección del modelo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¿Cómo elegir el algoritmo adecuado?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Principios del aprendizaje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1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Ciclo de vida de un proyecto en ML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ML en la vida real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4"/>
          <p:cNvSpPr txBox="1"/>
          <p:nvPr>
            <p:ph type="title"/>
          </p:nvPr>
        </p:nvSpPr>
        <p:spPr>
          <a:xfrm>
            <a:off x="613568" y="128365"/>
            <a:ext cx="3111500" cy="436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ML pipeline: general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44"/>
          <p:cNvSpPr/>
          <p:nvPr/>
        </p:nvSpPr>
        <p:spPr>
          <a:xfrm>
            <a:off x="228600" y="1292431"/>
            <a:ext cx="8839199" cy="246760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44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b="0" i="0" lang="en-US" sz="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5"/>
          <p:cNvSpPr txBox="1"/>
          <p:nvPr>
            <p:ph type="title"/>
          </p:nvPr>
        </p:nvSpPr>
        <p:spPr>
          <a:xfrm>
            <a:off x="613568" y="128365"/>
            <a:ext cx="35517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ML pipeline: específico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45"/>
          <p:cNvSpPr/>
          <p:nvPr/>
        </p:nvSpPr>
        <p:spPr>
          <a:xfrm>
            <a:off x="1066800" y="726349"/>
            <a:ext cx="7840575" cy="39080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45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b="0" i="0" lang="en-US" sz="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6"/>
          <p:cNvSpPr/>
          <p:nvPr/>
        </p:nvSpPr>
        <p:spPr>
          <a:xfrm>
            <a:off x="0" y="4729162"/>
            <a:ext cx="9144000" cy="414655"/>
          </a:xfrm>
          <a:custGeom>
            <a:rect b="b" l="l" r="r" t="t"/>
            <a:pathLst>
              <a:path extrusionOk="0" h="414654" w="9144000">
                <a:moveTo>
                  <a:pt x="0" y="0"/>
                </a:moveTo>
                <a:lnTo>
                  <a:pt x="9143999" y="0"/>
                </a:lnTo>
                <a:lnTo>
                  <a:pt x="9143999" y="414337"/>
                </a:lnTo>
                <a:lnTo>
                  <a:pt x="0" y="414337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46"/>
          <p:cNvSpPr/>
          <p:nvPr/>
        </p:nvSpPr>
        <p:spPr>
          <a:xfrm>
            <a:off x="8626547" y="3408"/>
            <a:ext cx="239395" cy="239395"/>
          </a:xfrm>
          <a:custGeom>
            <a:rect b="b" l="l" r="r" t="t"/>
            <a:pathLst>
              <a:path extrusionOk="0" h="239395" w="239395">
                <a:moveTo>
                  <a:pt x="0" y="0"/>
                </a:moveTo>
                <a:lnTo>
                  <a:pt x="239399" y="0"/>
                </a:lnTo>
                <a:lnTo>
                  <a:pt x="239399" y="239399"/>
                </a:lnTo>
                <a:lnTo>
                  <a:pt x="0" y="239399"/>
                </a:lnTo>
                <a:lnTo>
                  <a:pt x="0" y="0"/>
                </a:lnTo>
                <a:close/>
              </a:path>
            </a:pathLst>
          </a:custGeom>
          <a:solidFill>
            <a:srgbClr val="D354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46"/>
          <p:cNvSpPr/>
          <p:nvPr/>
        </p:nvSpPr>
        <p:spPr>
          <a:xfrm>
            <a:off x="8902558" y="3408"/>
            <a:ext cx="239395" cy="239395"/>
          </a:xfrm>
          <a:custGeom>
            <a:rect b="b" l="l" r="r" t="t"/>
            <a:pathLst>
              <a:path extrusionOk="0" h="239395" w="239395">
                <a:moveTo>
                  <a:pt x="0" y="0"/>
                </a:moveTo>
                <a:lnTo>
                  <a:pt x="239399" y="0"/>
                </a:lnTo>
                <a:lnTo>
                  <a:pt x="239399" y="239399"/>
                </a:lnTo>
                <a:lnTo>
                  <a:pt x="0" y="239399"/>
                </a:lnTo>
                <a:lnTo>
                  <a:pt x="0" y="0"/>
                </a:lnTo>
                <a:close/>
              </a:path>
            </a:pathLst>
          </a:custGeom>
          <a:solidFill>
            <a:srgbClr val="F39B1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46"/>
          <p:cNvSpPr/>
          <p:nvPr/>
        </p:nvSpPr>
        <p:spPr>
          <a:xfrm>
            <a:off x="0" y="4109057"/>
            <a:ext cx="1497085" cy="103444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46"/>
          <p:cNvSpPr txBox="1"/>
          <p:nvPr>
            <p:ph type="title"/>
          </p:nvPr>
        </p:nvSpPr>
        <p:spPr>
          <a:xfrm>
            <a:off x="1199356" y="816736"/>
            <a:ext cx="125984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600">
                <a:latin typeface="Calibri"/>
                <a:ea typeface="Calibri"/>
                <a:cs typeface="Calibri"/>
                <a:sym typeface="Calibri"/>
              </a:rPr>
              <a:t>Índice</a:t>
            </a:r>
            <a:endParaRPr b="1"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46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b="0" i="0" lang="en-US" sz="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46"/>
          <p:cNvSpPr txBox="1"/>
          <p:nvPr/>
        </p:nvSpPr>
        <p:spPr>
          <a:xfrm>
            <a:off x="1237296" y="1449132"/>
            <a:ext cx="4253230" cy="2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spAutoFit/>
          </a:bodyPr>
          <a:lstStyle/>
          <a:p>
            <a:pPr indent="-419733" lvl="0" marL="431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Tipos de machine learning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Vecinos más próximos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1480" lvl="1" marL="8890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lphaL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Evaluación y selección del modelo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¿Cómo elegir el algoritmo adecuado?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Principios del aprendizaje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Ciclo de vida de un proyecto en ML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AutoNum type="arabicPeriod"/>
            </a:pPr>
            <a:r>
              <a:rPr b="1" i="0" lang="en-US" sz="1800" u="none" cap="none" strike="noStrike">
                <a:solidFill>
                  <a:srgbClr val="4A4A4A"/>
                </a:solidFill>
                <a:latin typeface="Arial"/>
                <a:ea typeface="Arial"/>
                <a:cs typeface="Arial"/>
                <a:sym typeface="Arial"/>
              </a:rPr>
              <a:t>ML en la vida real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7"/>
          <p:cNvSpPr txBox="1"/>
          <p:nvPr>
            <p:ph type="title"/>
          </p:nvPr>
        </p:nvSpPr>
        <p:spPr>
          <a:xfrm>
            <a:off x="613568" y="128365"/>
            <a:ext cx="2810510" cy="436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Principios básicos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47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b="0" i="0" lang="en-US" sz="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47"/>
          <p:cNvSpPr txBox="1"/>
          <p:nvPr>
            <p:ph idx="1" type="body"/>
          </p:nvPr>
        </p:nvSpPr>
        <p:spPr>
          <a:xfrm>
            <a:off x="159830" y="847800"/>
            <a:ext cx="8824200" cy="31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spAutoFit/>
          </a:bodyPr>
          <a:lstStyle/>
          <a:p>
            <a:pPr indent="-367030" lvl="0" marL="9372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/>
              <a:t>Definición del problema: elegir la tarea de ML adecuada</a:t>
            </a:r>
            <a:endParaRPr/>
          </a:p>
          <a:p>
            <a:pPr indent="-367030" lvl="1" marL="1394460" marR="687070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○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Probabilidad de que un cliente deje de usar la aplicación: ¿regresión,  clasi</a:t>
            </a:r>
            <a:r>
              <a:rPr lang="en-US">
                <a:solidFill>
                  <a:srgbClr val="4A4A4A"/>
                </a:solidFill>
              </a:rPr>
              <a:t>fi</a:t>
            </a: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cación, clustering?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937260" marR="165735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/>
              <a:t>Recopila datos, análisis exploratorio, y después, si es necesario, aplica ML </a:t>
            </a:r>
            <a:endParaRPr/>
          </a:p>
          <a:p>
            <a:pPr indent="-367030" lvl="0" marL="937260" marR="165735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/>
              <a:t>Mide el impacto:</a:t>
            </a:r>
            <a:endParaRPr/>
          </a:p>
          <a:p>
            <a:pPr indent="-367030" lvl="1" marL="1394460" marR="837564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○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¿De verdad necesitas un algoritmo de ML? ¿y qué bene</a:t>
            </a:r>
            <a:r>
              <a:rPr lang="en-US">
                <a:solidFill>
                  <a:srgbClr val="4A4A4A"/>
                </a:solidFill>
              </a:rPr>
              <a:t>fi</a:t>
            </a: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cios vas a  obtener? ¿y cómo mides esos bene</a:t>
            </a:r>
            <a:r>
              <a:rPr lang="en-US">
                <a:solidFill>
                  <a:srgbClr val="4A4A4A"/>
                </a:solidFill>
              </a:rPr>
              <a:t>fi</a:t>
            </a: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cios?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937260" rtl="0" algn="l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/>
              <a:t>Explica los resultados</a:t>
            </a:r>
            <a:endParaRPr/>
          </a:p>
          <a:p>
            <a:pPr indent="-367030" lvl="1" marL="139446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○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Interpretabilidad y comunicación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67030" lvl="1" marL="139446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○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Sistemas de recomendación mejoran si se dicen causas de recomendación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8"/>
          <p:cNvSpPr txBox="1"/>
          <p:nvPr>
            <p:ph type="title"/>
          </p:nvPr>
        </p:nvSpPr>
        <p:spPr>
          <a:xfrm>
            <a:off x="613568" y="128365"/>
            <a:ext cx="1828800" cy="436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Referencias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48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b="0" i="0" lang="en-US" sz="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48"/>
          <p:cNvSpPr txBox="1"/>
          <p:nvPr/>
        </p:nvSpPr>
        <p:spPr>
          <a:xfrm>
            <a:off x="718374" y="1076407"/>
            <a:ext cx="4824095" cy="25154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spAutoFit/>
          </a:bodyPr>
          <a:lstStyle/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An Introduction to Statistical Learning.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1" marL="836294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Capítulos 2, 5.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4A4A4A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Machine Learning a Probabilistic Perspective.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1" marL="836294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Capítulo 1</a:t>
            </a:r>
            <a:endParaRPr b="0" i="0" sz="1800" u="none" cap="none" strike="noStrike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69264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Hands On Machine Learning.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1" marL="836294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Capítulo 1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"/>
          <p:cNvSpPr txBox="1"/>
          <p:nvPr>
            <p:ph type="title"/>
          </p:nvPr>
        </p:nvSpPr>
        <p:spPr>
          <a:xfrm>
            <a:off x="613568" y="128365"/>
            <a:ext cx="4187190" cy="436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¿Qué es </a:t>
            </a:r>
            <a:r>
              <a:rPr b="1" i="1" lang="en-US" sz="2700">
                <a:latin typeface="Calibri"/>
                <a:ea typeface="Calibri"/>
                <a:cs typeface="Calibri"/>
                <a:sym typeface="Calibri"/>
              </a:rPr>
              <a:t>machine learning</a:t>
            </a: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?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5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b="0" i="0" lang="en-US" sz="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2997" y="1157893"/>
            <a:ext cx="5918006" cy="3182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/>
          <p:nvPr>
            <p:ph type="title"/>
          </p:nvPr>
        </p:nvSpPr>
        <p:spPr>
          <a:xfrm>
            <a:off x="613568" y="128365"/>
            <a:ext cx="4187190" cy="4283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¿Qué es </a:t>
            </a:r>
            <a:r>
              <a:rPr b="1" i="1" lang="en-US" sz="2700">
                <a:latin typeface="Calibri"/>
                <a:ea typeface="Calibri"/>
                <a:cs typeface="Calibri"/>
                <a:sym typeface="Calibri"/>
              </a:rPr>
              <a:t>machine learning</a:t>
            </a: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?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6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b="0" i="0" lang="en-US" sz="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3192" y="777285"/>
            <a:ext cx="5877616" cy="3588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"/>
          <p:cNvSpPr txBox="1"/>
          <p:nvPr>
            <p:ph type="title"/>
          </p:nvPr>
        </p:nvSpPr>
        <p:spPr>
          <a:xfrm>
            <a:off x="613568" y="128365"/>
            <a:ext cx="4187190" cy="436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¿Qué es </a:t>
            </a:r>
            <a:r>
              <a:rPr b="1" i="1" lang="en-US" sz="2700">
                <a:latin typeface="Calibri"/>
                <a:ea typeface="Calibri"/>
                <a:cs typeface="Calibri"/>
                <a:sym typeface="Calibri"/>
              </a:rPr>
              <a:t>machine learning</a:t>
            </a: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?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7"/>
          <p:cNvSpPr/>
          <p:nvPr/>
        </p:nvSpPr>
        <p:spPr>
          <a:xfrm>
            <a:off x="1265050" y="843574"/>
            <a:ext cx="6613899" cy="345634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7"/>
          <p:cNvSpPr txBox="1"/>
          <p:nvPr/>
        </p:nvSpPr>
        <p:spPr>
          <a:xfrm>
            <a:off x="2133600" y="4535097"/>
            <a:ext cx="4175125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https://ai.google/research/teams/brain/healthcare-biosciences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7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b="0" i="0" lang="en-US" sz="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"/>
          <p:cNvSpPr txBox="1"/>
          <p:nvPr>
            <p:ph type="title"/>
          </p:nvPr>
        </p:nvSpPr>
        <p:spPr>
          <a:xfrm>
            <a:off x="613568" y="128365"/>
            <a:ext cx="6320632" cy="4283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¿Y qué NO es? Diferencias con la IA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8"/>
          <p:cNvSpPr txBox="1"/>
          <p:nvPr/>
        </p:nvSpPr>
        <p:spPr>
          <a:xfrm>
            <a:off x="718374" y="771607"/>
            <a:ext cx="7340700" cy="28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67030" lvl="0" marL="379095" marR="5080" rtl="0" algn="just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La inteligencia artificial es la “ciencia e ingenio de hacer máquinas inteligentes, especialmente programas de cómputo inteligentes” </a:t>
            </a:r>
            <a:endParaRPr b="0" i="0" sz="1800" u="none" cap="none" strike="noStrike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5080" rtl="0" algn="just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– McCarthy, 1956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2730" lvl="0" marL="379095" marR="5080" rtl="0" algn="just">
              <a:lnSpc>
                <a:spcPct val="114599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379095" marR="5080" rtl="0" algn="just">
              <a:lnSpc>
                <a:spcPct val="114599"/>
              </a:lnSpc>
              <a:spcBef>
                <a:spcPts val="10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La definición es difusa: inteligencia llevada a cabo por máquinas.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29" lvl="1" marL="836295" marR="5080" rtl="0" algn="just">
              <a:lnSpc>
                <a:spcPct val="114599"/>
              </a:lnSpc>
              <a:spcBef>
                <a:spcPts val="10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ourier New"/>
              <a:buChar char="o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En un contexto técnico</a:t>
            </a: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, la percepción del entorno y consecución de objetivos se considera inteligencia.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29" lvl="1" marL="836295" marR="5080" rtl="0" algn="just">
              <a:lnSpc>
                <a:spcPct val="114599"/>
              </a:lnSpc>
              <a:spcBef>
                <a:spcPts val="10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ourier New"/>
              <a:buChar char="o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La definición más aceptada socialmente incluye funciones cognitivas: percepción, razonamiento, resolución.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8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b="0" i="0" lang="en-US" sz="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"/>
          <p:cNvSpPr txBox="1"/>
          <p:nvPr>
            <p:ph type="title"/>
          </p:nvPr>
        </p:nvSpPr>
        <p:spPr>
          <a:xfrm>
            <a:off x="613568" y="128365"/>
            <a:ext cx="6320632" cy="4283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¿Y qué NO es? Diferencias con la IA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9"/>
          <p:cNvSpPr txBox="1"/>
          <p:nvPr/>
        </p:nvSpPr>
        <p:spPr>
          <a:xfrm>
            <a:off x="1315575" y="4487038"/>
            <a:ext cx="7384415" cy="228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What are the different types of artificial intelligence? - University of Wolverhampton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9"/>
          <p:cNvSpPr txBox="1"/>
          <p:nvPr/>
        </p:nvSpPr>
        <p:spPr>
          <a:xfrm>
            <a:off x="718374" y="771607"/>
            <a:ext cx="7340700" cy="3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67030" lvl="0" marL="379095" marR="5080" rtl="0" algn="just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IA </a:t>
            </a:r>
            <a:r>
              <a:rPr b="0" i="1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narrow (ANI)</a:t>
            </a: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: Resuelve una tarea de forma igual o superior a un humano. DeepBlue (sin ML!), AlphaGo (RL). No va más allá de esa tarea; cualquier otra actividad escapa a su comprensión. AlphaGo es capaz de vencer a los grandes maestros del Go, pero no puede pedir una pizza. De hecho, ni siquiera sabe que está jugando al Go.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379095" marR="5080" rtl="0" algn="just">
              <a:lnSpc>
                <a:spcPct val="114599"/>
              </a:lnSpc>
              <a:spcBef>
                <a:spcPts val="10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IA general </a:t>
            </a: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0" i="1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AGI)</a:t>
            </a: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: Inteligencia a nivel humano. Según dicen, estamos cerca; aunque hace dos décadas también decían que lo estábamos (spoiler: no lo estábamos)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379095" marR="5080" rtl="0" algn="just">
              <a:lnSpc>
                <a:spcPct val="114599"/>
              </a:lnSpc>
              <a:spcBef>
                <a:spcPts val="10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Super inteligencia (</a:t>
            </a:r>
            <a:r>
              <a:rPr b="0" i="1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ASI)</a:t>
            </a: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: Superior a los humanos en cualquier ámbito, incluyendo creatividad artística y habilidades sociales.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2730" lvl="0" marL="379095" marR="5080" rtl="0" algn="just">
              <a:lnSpc>
                <a:spcPct val="114599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sng" cap="none" strike="noStrike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9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b="0" i="0" lang="en-US" sz="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2019-10-18T14:08:15Z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